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93" r:id="rId3"/>
    <p:sldId id="268" r:id="rId4"/>
    <p:sldId id="304" r:id="rId5"/>
    <p:sldId id="270" r:id="rId6"/>
    <p:sldId id="291" r:id="rId7"/>
    <p:sldId id="292" r:id="rId8"/>
    <p:sldId id="305" r:id="rId9"/>
    <p:sldId id="306" r:id="rId10"/>
    <p:sldId id="271" r:id="rId11"/>
    <p:sldId id="308" r:id="rId12"/>
    <p:sldId id="296" r:id="rId13"/>
    <p:sldId id="295" r:id="rId14"/>
    <p:sldId id="273" r:id="rId15"/>
    <p:sldId id="307" r:id="rId16"/>
    <p:sldId id="276" r:id="rId17"/>
    <p:sldId id="281" r:id="rId18"/>
    <p:sldId id="282" r:id="rId19"/>
    <p:sldId id="280" r:id="rId20"/>
    <p:sldId id="285" r:id="rId21"/>
    <p:sldId id="288" r:id="rId22"/>
    <p:sldId id="302" r:id="rId23"/>
    <p:sldId id="30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5C0310-6093-4701-9A92-A07524E88EAF}">
          <p14:sldIdLst/>
        </p14:section>
        <p14:section name="Default Section" id="{5416D7B6-D8AD-4283-A05B-CE142157BCEF}">
          <p14:sldIdLst>
            <p14:sldId id="257"/>
            <p14:sldId id="293"/>
            <p14:sldId id="268"/>
            <p14:sldId id="304"/>
            <p14:sldId id="270"/>
            <p14:sldId id="291"/>
            <p14:sldId id="292"/>
            <p14:sldId id="305"/>
            <p14:sldId id="306"/>
            <p14:sldId id="271"/>
            <p14:sldId id="308"/>
            <p14:sldId id="296"/>
            <p14:sldId id="295"/>
            <p14:sldId id="273"/>
            <p14:sldId id="307"/>
            <p14:sldId id="276"/>
            <p14:sldId id="281"/>
            <p14:sldId id="282"/>
            <p14:sldId id="280"/>
            <p14:sldId id="285"/>
            <p14:sldId id="288"/>
            <p14:sldId id="302"/>
            <p14:sldId id="303"/>
          </p14:sldIdLst>
        </p14:section>
        <p14:section name="Untitled Section" id="{ADA506B1-0CF9-4D3A-8B6A-06EA97C39D15}">
          <p14:sldIdLst/>
        </p14:section>
        <p14:section name="Untitled Section" id="{E56DEC43-1225-4249-A891-EAC5BBB3C00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1513B-DDF8-495E-95DC-AD44DB356D0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BA792-7E9C-41C5-9051-7885DAB40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64">
            <a:extLst>
              <a:ext uri="{FF2B5EF4-FFF2-40B4-BE49-F238E27FC236}">
                <a16:creationId xmlns="" xmlns:a16="http://schemas.microsoft.com/office/drawing/2014/main" id="{5A4782C1-5287-416C-80DA-0618B5DE827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noFill/>
          <a:ln>
            <a:headEnd/>
            <a:tailEnd/>
          </a:ln>
        </p:spPr>
      </p:sp>
      <p:sp>
        <p:nvSpPr>
          <p:cNvPr id="39939" name="Shape 65">
            <a:extLst>
              <a:ext uri="{FF2B5EF4-FFF2-40B4-BE49-F238E27FC236}">
                <a16:creationId xmlns="" xmlns:a16="http://schemas.microsoft.com/office/drawing/2014/main" id="{69A69F70-EDD6-4BED-A40B-FB077F76E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14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AAC8CA99-FE26-4A08-99B7-5DD854561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"/>
            <a:ext cx="9144000" cy="6857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3AD1-B1D8-4C75-AA00-9A76992F2A8E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603-2CC9-4631-82B6-2DD9A22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1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3AD1-B1D8-4C75-AA00-9A76992F2A8E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603-2CC9-4631-82B6-2DD9A22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1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3AD1-B1D8-4C75-AA00-9A76992F2A8E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603-2CC9-4631-82B6-2DD9A22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72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>
            <a:extLst>
              <a:ext uri="{FF2B5EF4-FFF2-40B4-BE49-F238E27FC236}">
                <a16:creationId xmlns="" xmlns:a16="http://schemas.microsoft.com/office/drawing/2014/main" id="{E3CD66EF-8DB4-413D-9E50-D6410C3EAA42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0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EDCDB2B-D1B8-442F-B07A-9DBDC6ED1614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2291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3AD1-B1D8-4C75-AA00-9A76992F2A8E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603-2CC9-4631-82B6-2DD9A22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3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3AD1-B1D8-4C75-AA00-9A76992F2A8E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603-2CC9-4631-82B6-2DD9A22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8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3AD1-B1D8-4C75-AA00-9A76992F2A8E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603-2CC9-4631-82B6-2DD9A22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2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3AD1-B1D8-4C75-AA00-9A76992F2A8E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603-2CC9-4631-82B6-2DD9A22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9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3AD1-B1D8-4C75-AA00-9A76992F2A8E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603-2CC9-4631-82B6-2DD9A22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6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3AD1-B1D8-4C75-AA00-9A76992F2A8E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603-2CC9-4631-82B6-2DD9A22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8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3AD1-B1D8-4C75-AA00-9A76992F2A8E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603-2CC9-4631-82B6-2DD9A22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2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3AD1-B1D8-4C75-AA00-9A76992F2A8E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603-2CC9-4631-82B6-2DD9A22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1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59F4283A-17F9-4D60-9D56-68B8AA12B2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"/>
            <a:ext cx="9144000" cy="68574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03AD1-B1D8-4C75-AA00-9A76992F2A8E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F0603-2CC9-4631-82B6-2DD9A22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E0A087-1029-49CC-9D17-FD01BA9C8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50" y="2533650"/>
            <a:ext cx="5829300" cy="1790700"/>
          </a:xfrm>
        </p:spPr>
        <p:txBody>
          <a:bodyPr>
            <a:normAutofit fontScale="90000"/>
          </a:bodyPr>
          <a:lstStyle/>
          <a:p>
            <a:pPr>
              <a:spcAft>
                <a:spcPct val="0"/>
              </a:spcAft>
            </a:pPr>
            <a:r>
              <a:rPr lang="zh-TW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智能城市</a:t>
            </a:r>
            <a:r>
              <a:rPr lang="en-US" altLang="zh-TW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ABC: </a:t>
            </a:r>
            <a:r>
              <a:rPr lang="en-US" altLang="zh-TW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A.I., Big Data, &amp;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keyestudio.com/media/catalog/product/cache/1/image/1200x/9df78eab33525d08d6e5fb8d27136e95/k/s/ks0068_10_.jpg">
            <a:extLst>
              <a:ext uri="{FF2B5EF4-FFF2-40B4-BE49-F238E27FC236}">
                <a16:creationId xmlns="" xmlns:a16="http://schemas.microsoft.com/office/drawing/2014/main" id="{BEC29586-0580-4870-BC0A-8A829FAED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96" y="1792140"/>
            <a:ext cx="4527463" cy="452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F24EDE-1446-4C86-89D4-4FFFC04D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76" y="3070077"/>
            <a:ext cx="1896720" cy="1192353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zh-TW" altLang="en-US" dirty="0"/>
              <a:t>感測器 </a:t>
            </a:r>
            <a:r>
              <a:rPr lang="en-US" altLang="zh-TW" dirty="0"/>
              <a:t>(</a:t>
            </a:r>
            <a:r>
              <a:rPr lang="en-US" altLang="zh-TW" dirty="0" smtClean="0"/>
              <a:t>Sensors)</a:t>
            </a:r>
            <a:r>
              <a:rPr lang="zh-TW" altLang="en-US" dirty="0" smtClean="0"/>
              <a:t>可跟</a:t>
            </a:r>
            <a:r>
              <a:rPr lang="en-US" altLang="zh-TW" dirty="0" smtClean="0"/>
              <a:t>Arduino</a:t>
            </a:r>
            <a:br>
              <a:rPr lang="en-US" altLang="zh-TW" dirty="0" smtClean="0"/>
            </a:br>
            <a:r>
              <a:rPr lang="zh-TW" altLang="en-US" dirty="0" smtClean="0"/>
              <a:t>連接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279B8F-CD04-4F46-9693-650A2341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331" y="1619484"/>
            <a:ext cx="6391104" cy="572700"/>
          </a:xfrm>
        </p:spPr>
        <p:txBody>
          <a:bodyPr>
            <a:normAutofit/>
          </a:bodyPr>
          <a:lstStyle/>
          <a:p>
            <a:r>
              <a:rPr lang="zh-TW" altLang="en-US" dirty="0"/>
              <a:t>手機有多少個感測器</a:t>
            </a:r>
            <a:r>
              <a:rPr lang="en-US" altLang="zh-TW" dirty="0"/>
              <a:t>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DADDC1-7BA8-47FA-BADE-0BB6F82F1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6667" y="2338281"/>
            <a:ext cx="4774797" cy="3844247"/>
          </a:xfrm>
        </p:spPr>
        <p:txBody>
          <a:bodyPr>
            <a:normAutofit/>
          </a:bodyPr>
          <a:lstStyle/>
          <a:p>
            <a:r>
              <a:rPr lang="zh-TW" altLang="en-US" sz="2700" dirty="0"/>
              <a:t>指紋感測器</a:t>
            </a:r>
          </a:p>
          <a:p>
            <a:r>
              <a:rPr lang="zh-TW" altLang="en-US" sz="2700" dirty="0"/>
              <a:t>氣壓計</a:t>
            </a:r>
          </a:p>
          <a:p>
            <a:r>
              <a:rPr lang="zh-TW" altLang="en-US" sz="2700" dirty="0"/>
              <a:t>三軸陀螺儀</a:t>
            </a:r>
          </a:p>
          <a:p>
            <a:r>
              <a:rPr lang="zh-TW" altLang="en-US" sz="2700" dirty="0"/>
              <a:t>加速感測器</a:t>
            </a:r>
          </a:p>
          <a:p>
            <a:r>
              <a:rPr lang="zh-TW" altLang="en-US" sz="2700" dirty="0"/>
              <a:t>距離感測器</a:t>
            </a:r>
          </a:p>
          <a:p>
            <a:r>
              <a:rPr lang="zh-TW" altLang="en-US" sz="2700" dirty="0"/>
              <a:t>環境光線感測器</a:t>
            </a:r>
            <a:endParaRPr lang="en-US" altLang="zh-TW" sz="2700" dirty="0"/>
          </a:p>
          <a:p>
            <a:r>
              <a:rPr lang="zh-TW" altLang="en-US" sz="2700" dirty="0"/>
              <a:t>磁場感測器</a:t>
            </a:r>
            <a:endParaRPr lang="en-US" altLang="zh-TW" sz="2700" dirty="0"/>
          </a:p>
          <a:p>
            <a:r>
              <a:rPr lang="zh-TW" altLang="en-US" sz="2700" dirty="0"/>
              <a:t>霍爾感測器</a:t>
            </a:r>
            <a:endParaRPr lang="en-US" altLang="zh-TW" sz="2700" dirty="0"/>
          </a:p>
          <a:p>
            <a:r>
              <a:rPr lang="en-US" altLang="zh-TW" sz="2700" dirty="0"/>
              <a:t>……</a:t>
            </a:r>
            <a:endParaRPr lang="zh-TW" altLang="en-US" sz="2700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946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7">
            <a:extLst>
              <a:ext uri="{FF2B5EF4-FFF2-40B4-BE49-F238E27FC236}">
                <a16:creationId xmlns="" xmlns:a16="http://schemas.microsoft.com/office/drawing/2014/main" id="{31B65F3F-FCE9-40B9-8051-E9DF1048721A}"/>
              </a:ext>
            </a:extLst>
          </p:cNvPr>
          <p:cNvSpPr txBox="1">
            <a:spLocks/>
          </p:cNvSpPr>
          <p:nvPr/>
        </p:nvSpPr>
        <p:spPr>
          <a:xfrm>
            <a:off x="882253" y="1868333"/>
            <a:ext cx="6391275" cy="573881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lvl="0" algn="l" defTabSz="457200" rtl="0" eaLnBrk="1" latinLnBrk="0" hangingPunct="1">
              <a:spcBef>
                <a:spcPts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39000"/>
            </a:pPr>
            <a:endParaRPr lang="en-US" altLang="zh-TW" sz="2100" dirty="0">
              <a:latin typeface="+mj-ea"/>
              <a:cs typeface="Arial" panose="020B0604020202020204" pitchFamily="34" charset="0"/>
            </a:endParaRPr>
          </a:p>
        </p:txBody>
      </p:sp>
      <p:grpSp>
        <p:nvGrpSpPr>
          <p:cNvPr id="5" name="群組 7">
            <a:extLst>
              <a:ext uri="{FF2B5EF4-FFF2-40B4-BE49-F238E27FC236}">
                <a16:creationId xmlns="" xmlns:a16="http://schemas.microsoft.com/office/drawing/2014/main" id="{208581B0-9B38-472C-8066-B4724DB84CAB}"/>
              </a:ext>
            </a:extLst>
          </p:cNvPr>
          <p:cNvGrpSpPr>
            <a:grpSpLocks/>
          </p:cNvGrpSpPr>
          <p:nvPr/>
        </p:nvGrpSpPr>
        <p:grpSpPr bwMode="auto">
          <a:xfrm>
            <a:off x="1163241" y="3258983"/>
            <a:ext cx="4426744" cy="1731169"/>
            <a:chOff x="1045731" y="2258568"/>
            <a:chExt cx="7870259" cy="3078572"/>
          </a:xfrm>
        </p:grpSpPr>
        <p:pic>
          <p:nvPicPr>
            <p:cNvPr id="6" name="內容版面配置區 3">
              <a:extLst>
                <a:ext uri="{FF2B5EF4-FFF2-40B4-BE49-F238E27FC236}">
                  <a16:creationId xmlns="" xmlns:a16="http://schemas.microsoft.com/office/drawing/2014/main" id="{CDE3993B-5EFA-4388-AA23-5DB8A1F1D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36382" y="2675295"/>
              <a:ext cx="3078572" cy="2245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線接點 10">
              <a:extLst>
                <a:ext uri="{FF2B5EF4-FFF2-40B4-BE49-F238E27FC236}">
                  <a16:creationId xmlns="" xmlns:a16="http://schemas.microsoft.com/office/drawing/2014/main" id="{055E0DE5-C19C-4B2C-8C0C-79312CE322E4}"/>
                </a:ext>
              </a:extLst>
            </p:cNvPr>
            <p:cNvCxnSpPr/>
            <p:nvPr/>
          </p:nvCxnSpPr>
          <p:spPr>
            <a:xfrm flipH="1" flipV="1">
              <a:off x="2652382" y="3001744"/>
              <a:ext cx="1462708" cy="79610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直線接點 11">
              <a:extLst>
                <a:ext uri="{FF2B5EF4-FFF2-40B4-BE49-F238E27FC236}">
                  <a16:creationId xmlns="" xmlns:a16="http://schemas.microsoft.com/office/drawing/2014/main" id="{8D287575-25D7-4E21-A7C6-F7C6D6B323BC}"/>
                </a:ext>
              </a:extLst>
            </p:cNvPr>
            <p:cNvCxnSpPr/>
            <p:nvPr/>
          </p:nvCxnSpPr>
          <p:spPr>
            <a:xfrm flipH="1" flipV="1">
              <a:off x="2641798" y="3312989"/>
              <a:ext cx="1462709" cy="79610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直線接點 12">
              <a:extLst>
                <a:ext uri="{FF2B5EF4-FFF2-40B4-BE49-F238E27FC236}">
                  <a16:creationId xmlns="" xmlns:a16="http://schemas.microsoft.com/office/drawing/2014/main" id="{5F51A958-B11F-4E14-9419-26D452F1F736}"/>
                </a:ext>
              </a:extLst>
            </p:cNvPr>
            <p:cNvCxnSpPr/>
            <p:nvPr/>
          </p:nvCxnSpPr>
          <p:spPr>
            <a:xfrm flipH="1" flipV="1">
              <a:off x="7419414" y="3844434"/>
              <a:ext cx="1462708" cy="79610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直線接點 13">
              <a:extLst>
                <a:ext uri="{FF2B5EF4-FFF2-40B4-BE49-F238E27FC236}">
                  <a16:creationId xmlns="" xmlns:a16="http://schemas.microsoft.com/office/drawing/2014/main" id="{FED9EEF2-0E64-4D77-9678-937744B49DD0}"/>
                </a:ext>
              </a:extLst>
            </p:cNvPr>
            <p:cNvCxnSpPr/>
            <p:nvPr/>
          </p:nvCxnSpPr>
          <p:spPr>
            <a:xfrm flipH="1" flipV="1">
              <a:off x="7453282" y="4187439"/>
              <a:ext cx="1462708" cy="79610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直線接點 14">
              <a:extLst>
                <a:ext uri="{FF2B5EF4-FFF2-40B4-BE49-F238E27FC236}">
                  <a16:creationId xmlns="" xmlns:a16="http://schemas.microsoft.com/office/drawing/2014/main" id="{607B0D91-4798-4571-8E5A-2CF98A9EA45F}"/>
                </a:ext>
              </a:extLst>
            </p:cNvPr>
            <p:cNvCxnSpPr/>
            <p:nvPr/>
          </p:nvCxnSpPr>
          <p:spPr>
            <a:xfrm flipH="1" flipV="1">
              <a:off x="7440582" y="3454849"/>
              <a:ext cx="1462708" cy="79610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直線接點 15">
              <a:extLst>
                <a:ext uri="{FF2B5EF4-FFF2-40B4-BE49-F238E27FC236}">
                  <a16:creationId xmlns="" xmlns:a16="http://schemas.microsoft.com/office/drawing/2014/main" id="{573A7086-B4D0-42E9-BBD4-4FB578601BB8}"/>
                </a:ext>
              </a:extLst>
            </p:cNvPr>
            <p:cNvCxnSpPr/>
            <p:nvPr/>
          </p:nvCxnSpPr>
          <p:spPr>
            <a:xfrm flipH="1" flipV="1">
              <a:off x="2658732" y="3772446"/>
              <a:ext cx="1464825" cy="79610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直線接點 16">
              <a:extLst>
                <a:ext uri="{FF2B5EF4-FFF2-40B4-BE49-F238E27FC236}">
                  <a16:creationId xmlns="" xmlns:a16="http://schemas.microsoft.com/office/drawing/2014/main" id="{47B9D195-F2C4-475D-A3DA-E0272C800AC2}"/>
                </a:ext>
              </a:extLst>
            </p:cNvPr>
            <p:cNvCxnSpPr/>
            <p:nvPr/>
          </p:nvCxnSpPr>
          <p:spPr>
            <a:xfrm flipH="1" flipV="1">
              <a:off x="7396128" y="3063147"/>
              <a:ext cx="1464825" cy="79610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線接點 17">
              <a:extLst>
                <a:ext uri="{FF2B5EF4-FFF2-40B4-BE49-F238E27FC236}">
                  <a16:creationId xmlns="" xmlns:a16="http://schemas.microsoft.com/office/drawing/2014/main" id="{256B5AB2-C611-4000-8F11-0E2D8E5133C1}"/>
                </a:ext>
              </a:extLst>
            </p:cNvPr>
            <p:cNvCxnSpPr/>
            <p:nvPr/>
          </p:nvCxnSpPr>
          <p:spPr>
            <a:xfrm flipH="1" flipV="1">
              <a:off x="2648149" y="4126037"/>
              <a:ext cx="1464825" cy="79610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直線接點 18">
              <a:extLst>
                <a:ext uri="{FF2B5EF4-FFF2-40B4-BE49-F238E27FC236}">
                  <a16:creationId xmlns="" xmlns:a16="http://schemas.microsoft.com/office/drawing/2014/main" id="{D96E60C8-E5C6-4F48-ACED-F799E7D339D5}"/>
                </a:ext>
              </a:extLst>
            </p:cNvPr>
            <p:cNvCxnSpPr/>
            <p:nvPr/>
          </p:nvCxnSpPr>
          <p:spPr>
            <a:xfrm flipH="1">
              <a:off x="1079600" y="2991158"/>
              <a:ext cx="1581250" cy="71141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線接點 19">
              <a:extLst>
                <a:ext uri="{FF2B5EF4-FFF2-40B4-BE49-F238E27FC236}">
                  <a16:creationId xmlns="" xmlns:a16="http://schemas.microsoft.com/office/drawing/2014/main" id="{08DD2061-BCA7-488E-AECE-1E54231DF0AB}"/>
                </a:ext>
              </a:extLst>
            </p:cNvPr>
            <p:cNvCxnSpPr/>
            <p:nvPr/>
          </p:nvCxnSpPr>
          <p:spPr>
            <a:xfrm flipH="1">
              <a:off x="5884734" y="4155680"/>
              <a:ext cx="1581250" cy="71141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線接點 20">
              <a:extLst>
                <a:ext uri="{FF2B5EF4-FFF2-40B4-BE49-F238E27FC236}">
                  <a16:creationId xmlns="" xmlns:a16="http://schemas.microsoft.com/office/drawing/2014/main" id="{D6139C10-BC49-4731-BD14-750E3D447877}"/>
                </a:ext>
              </a:extLst>
            </p:cNvPr>
            <p:cNvCxnSpPr/>
            <p:nvPr/>
          </p:nvCxnSpPr>
          <p:spPr>
            <a:xfrm flipH="1">
              <a:off x="1045731" y="3323575"/>
              <a:ext cx="1581250" cy="71141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線接點 21">
              <a:extLst>
                <a:ext uri="{FF2B5EF4-FFF2-40B4-BE49-F238E27FC236}">
                  <a16:creationId xmlns="" xmlns:a16="http://schemas.microsoft.com/office/drawing/2014/main" id="{CDC0E427-D327-4F65-85B0-1E327837C428}"/>
                </a:ext>
              </a:extLst>
            </p:cNvPr>
            <p:cNvCxnSpPr/>
            <p:nvPr/>
          </p:nvCxnSpPr>
          <p:spPr>
            <a:xfrm flipH="1">
              <a:off x="5859332" y="3459083"/>
              <a:ext cx="1581250" cy="71141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直線接點 22">
              <a:extLst>
                <a:ext uri="{FF2B5EF4-FFF2-40B4-BE49-F238E27FC236}">
                  <a16:creationId xmlns="" xmlns:a16="http://schemas.microsoft.com/office/drawing/2014/main" id="{B28DD158-5C87-47A5-B3B0-A88A699FFF8A}"/>
                </a:ext>
              </a:extLst>
            </p:cNvPr>
            <p:cNvCxnSpPr/>
            <p:nvPr/>
          </p:nvCxnSpPr>
          <p:spPr>
            <a:xfrm flipH="1">
              <a:off x="1075366" y="3772446"/>
              <a:ext cx="1581250" cy="7093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直線接點 23">
              <a:extLst>
                <a:ext uri="{FF2B5EF4-FFF2-40B4-BE49-F238E27FC236}">
                  <a16:creationId xmlns="" xmlns:a16="http://schemas.microsoft.com/office/drawing/2014/main" id="{4724C836-71C5-4283-815C-F276AD97834D}"/>
                </a:ext>
              </a:extLst>
            </p:cNvPr>
            <p:cNvCxnSpPr/>
            <p:nvPr/>
          </p:nvCxnSpPr>
          <p:spPr>
            <a:xfrm flipH="1">
              <a:off x="5827581" y="3844434"/>
              <a:ext cx="1583366" cy="7093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直線接點 24">
              <a:extLst>
                <a:ext uri="{FF2B5EF4-FFF2-40B4-BE49-F238E27FC236}">
                  <a16:creationId xmlns="" xmlns:a16="http://schemas.microsoft.com/office/drawing/2014/main" id="{0F92007B-BE33-48ED-935D-F8E3AB46E2C6}"/>
                </a:ext>
              </a:extLst>
            </p:cNvPr>
            <p:cNvCxnSpPr/>
            <p:nvPr/>
          </p:nvCxnSpPr>
          <p:spPr>
            <a:xfrm flipH="1">
              <a:off x="1077484" y="4138741"/>
              <a:ext cx="1581248" cy="70929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直線接點 25">
              <a:extLst>
                <a:ext uri="{FF2B5EF4-FFF2-40B4-BE49-F238E27FC236}">
                  <a16:creationId xmlns="" xmlns:a16="http://schemas.microsoft.com/office/drawing/2014/main" id="{E2122ADE-C710-4069-B792-E49B33F3D2D5}"/>
                </a:ext>
              </a:extLst>
            </p:cNvPr>
            <p:cNvCxnSpPr/>
            <p:nvPr/>
          </p:nvCxnSpPr>
          <p:spPr>
            <a:xfrm flipH="1">
              <a:off x="5814880" y="3044090"/>
              <a:ext cx="1583366" cy="7093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文字方塊 62">
            <a:extLst>
              <a:ext uri="{FF2B5EF4-FFF2-40B4-BE49-F238E27FC236}">
                <a16:creationId xmlns="" xmlns:a16="http://schemas.microsoft.com/office/drawing/2014/main" id="{D69BE080-17D5-427D-9D5D-5340294F8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2" y="2939895"/>
            <a:ext cx="14430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zh-TW" sz="2100">
                <a:latin typeface="+mj-ea"/>
                <a:ea typeface="+mj-ea"/>
              </a:rPr>
              <a:t>Arduino</a:t>
            </a:r>
            <a:r>
              <a:rPr lang="zh-TW" altLang="en-US" sz="2100">
                <a:latin typeface="+mj-ea"/>
                <a:ea typeface="+mj-ea"/>
              </a:rPr>
              <a:t>板</a:t>
            </a:r>
            <a:endParaRPr lang="zh-HK" altLang="en-US" sz="2100">
              <a:latin typeface="+mj-ea"/>
              <a:ea typeface="+mj-ea"/>
            </a:endParaRPr>
          </a:p>
        </p:txBody>
      </p:sp>
      <p:sp>
        <p:nvSpPr>
          <p:cNvPr id="24" name="文字方塊 63">
            <a:extLst>
              <a:ext uri="{FF2B5EF4-FFF2-40B4-BE49-F238E27FC236}">
                <a16:creationId xmlns="" xmlns:a16="http://schemas.microsoft.com/office/drawing/2014/main" id="{5AEE5F85-8EC2-406C-8C08-E9E7AEB25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4716307"/>
            <a:ext cx="179784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zh-TW" altLang="en-US" sz="2100">
                <a:latin typeface="+mj-ea"/>
                <a:ea typeface="+mj-ea"/>
              </a:rPr>
              <a:t>溫度感測</a:t>
            </a:r>
            <a:endParaRPr lang="zh-HK" altLang="en-US" sz="2100">
              <a:latin typeface="+mj-ea"/>
              <a:ea typeface="+mj-ea"/>
            </a:endParaRPr>
          </a:p>
          <a:p>
            <a:endParaRPr lang="zh-HK" altLang="en-US" sz="2100">
              <a:latin typeface="+mj-ea"/>
              <a:ea typeface="+mj-ea"/>
            </a:endParaRPr>
          </a:p>
        </p:txBody>
      </p:sp>
      <p:sp>
        <p:nvSpPr>
          <p:cNvPr id="26" name="文字方塊 65">
            <a:extLst>
              <a:ext uri="{FF2B5EF4-FFF2-40B4-BE49-F238E27FC236}">
                <a16:creationId xmlns="" xmlns:a16="http://schemas.microsoft.com/office/drawing/2014/main" id="{D50E4A12-F20B-4B5C-A109-FBEC74CEA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534" y="4713926"/>
            <a:ext cx="1295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zh-TW" altLang="en-US" sz="2100">
                <a:latin typeface="+mj-ea"/>
                <a:ea typeface="+mj-ea"/>
              </a:rPr>
              <a:t>聲音感測</a:t>
            </a:r>
            <a:endParaRPr lang="zh-HK" altLang="en-US" sz="2100">
              <a:latin typeface="+mj-ea"/>
              <a:ea typeface="+mj-ea"/>
            </a:endParaRPr>
          </a:p>
        </p:txBody>
      </p:sp>
      <p:sp>
        <p:nvSpPr>
          <p:cNvPr id="27" name="文字方塊 66">
            <a:extLst>
              <a:ext uri="{FF2B5EF4-FFF2-40B4-BE49-F238E27FC236}">
                <a16:creationId xmlns="" xmlns:a16="http://schemas.microsoft.com/office/drawing/2014/main" id="{E2AE9B69-AF45-48AF-9C0A-B35FD09AE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995" y="3815002"/>
            <a:ext cx="16644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zh-TW" altLang="en-US" sz="2100">
                <a:latin typeface="+mj-ea"/>
                <a:ea typeface="+mj-ea"/>
              </a:rPr>
              <a:t>氣體感測</a:t>
            </a:r>
            <a:endParaRPr lang="zh-HK" altLang="en-US" sz="2100">
              <a:latin typeface="+mj-ea"/>
              <a:ea typeface="+mj-ea"/>
            </a:endParaRPr>
          </a:p>
        </p:txBody>
      </p:sp>
      <p:sp>
        <p:nvSpPr>
          <p:cNvPr id="28" name="文字方塊 67">
            <a:extLst>
              <a:ext uri="{FF2B5EF4-FFF2-40B4-BE49-F238E27FC236}">
                <a16:creationId xmlns="" xmlns:a16="http://schemas.microsoft.com/office/drawing/2014/main" id="{CDC52415-C500-4989-A11F-92D9F7E1B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995" y="4390076"/>
            <a:ext cx="14454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zh-TW" altLang="en-US" sz="2100">
                <a:solidFill>
                  <a:srgbClr val="191919"/>
                </a:solidFill>
                <a:latin typeface="+mj-ea"/>
                <a:ea typeface="+mj-ea"/>
              </a:rPr>
              <a:t>傳動裝置</a:t>
            </a:r>
            <a:endParaRPr lang="zh-HK" altLang="en-US" sz="2100">
              <a:latin typeface="+mj-ea"/>
              <a:ea typeface="+mj-ea"/>
            </a:endParaRPr>
          </a:p>
        </p:txBody>
      </p:sp>
      <p:sp>
        <p:nvSpPr>
          <p:cNvPr id="29" name="文字方塊 68">
            <a:extLst>
              <a:ext uri="{FF2B5EF4-FFF2-40B4-BE49-F238E27FC236}">
                <a16:creationId xmlns="" xmlns:a16="http://schemas.microsoft.com/office/drawing/2014/main" id="{F3471D81-6109-4E61-BD5D-EE3E56928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" y="3280413"/>
            <a:ext cx="21800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zh-TW" altLang="en-US" sz="2100">
                <a:latin typeface="+mj-ea"/>
                <a:ea typeface="+mj-ea"/>
              </a:rPr>
              <a:t>光感測</a:t>
            </a:r>
            <a:endParaRPr lang="zh-HK" altLang="en-US" sz="2100">
              <a:latin typeface="+mj-ea"/>
              <a:ea typeface="+mj-ea"/>
            </a:endParaRPr>
          </a:p>
        </p:txBody>
      </p:sp>
      <p:sp>
        <p:nvSpPr>
          <p:cNvPr id="30" name="文字方塊 70">
            <a:extLst>
              <a:ext uri="{FF2B5EF4-FFF2-40B4-BE49-F238E27FC236}">
                <a16:creationId xmlns="" xmlns:a16="http://schemas.microsoft.com/office/drawing/2014/main" id="{89029C5C-BA04-4677-8016-099EC7B6F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0927" y="5183032"/>
            <a:ext cx="141565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zh-TW" altLang="en-US" sz="2100">
                <a:latin typeface="+mj-ea"/>
                <a:ea typeface="+mj-ea"/>
              </a:rPr>
              <a:t>移動感測</a:t>
            </a:r>
            <a:endParaRPr lang="zh-HK" altLang="en-US" sz="2100">
              <a:latin typeface="+mj-ea"/>
              <a:ea typeface="+mj-ea"/>
            </a:endParaRPr>
          </a:p>
        </p:txBody>
      </p:sp>
      <p:sp>
        <p:nvSpPr>
          <p:cNvPr id="31" name="文字方塊 71">
            <a:extLst>
              <a:ext uri="{FF2B5EF4-FFF2-40B4-BE49-F238E27FC236}">
                <a16:creationId xmlns="" xmlns:a16="http://schemas.microsoft.com/office/drawing/2014/main" id="{1791EDFE-6F95-456B-AE8A-03FFA3C83A34}"/>
              </a:ext>
            </a:extLst>
          </p:cNvPr>
          <p:cNvSpPr txBox="1"/>
          <p:nvPr/>
        </p:nvSpPr>
        <p:spPr>
          <a:xfrm>
            <a:off x="3405187" y="5265183"/>
            <a:ext cx="2184797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5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+ </a:t>
            </a:r>
            <a:r>
              <a:rPr lang="zh-TW" altLang="en-US" sz="45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創意</a:t>
            </a:r>
            <a:endParaRPr lang="zh-HK" altLang="en-US" sz="45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" name="文字方塊 72">
            <a:extLst>
              <a:ext uri="{FF2B5EF4-FFF2-40B4-BE49-F238E27FC236}">
                <a16:creationId xmlns="" xmlns:a16="http://schemas.microsoft.com/office/drawing/2014/main" id="{8E4BA773-4495-43AB-AB78-EB4E03D79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284" y="2274334"/>
            <a:ext cx="29289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zh-TW" sz="1800">
                <a:latin typeface="+mj-ea"/>
                <a:ea typeface="+mj-ea"/>
              </a:rPr>
              <a:t>-14 Digital i/o (6 PWM)</a:t>
            </a:r>
          </a:p>
          <a:p>
            <a:r>
              <a:rPr lang="en-US" altLang="zh-TW" sz="1800">
                <a:latin typeface="+mj-ea"/>
                <a:ea typeface="+mj-ea"/>
              </a:rPr>
              <a:t>- 6 Analog i/o </a:t>
            </a:r>
          </a:p>
          <a:p>
            <a:r>
              <a:rPr lang="en-US" altLang="zh-TW" sz="1800">
                <a:latin typeface="+mj-ea"/>
                <a:ea typeface="+mj-ea"/>
              </a:rPr>
              <a:t>-16 MHz crystal</a:t>
            </a:r>
          </a:p>
          <a:p>
            <a:r>
              <a:rPr lang="en-US" altLang="zh-HK" sz="1800">
                <a:latin typeface="+mj-ea"/>
                <a:ea typeface="+mj-ea"/>
              </a:rPr>
              <a:t>- 32 kB Flash, 2 kB SRAM, 1kB PROM</a:t>
            </a:r>
            <a:endParaRPr lang="zh-HK" altLang="en-US" sz="1800">
              <a:latin typeface="+mj-ea"/>
              <a:ea typeface="+mj-ea"/>
            </a:endParaRPr>
          </a:p>
        </p:txBody>
      </p:sp>
      <p:sp>
        <p:nvSpPr>
          <p:cNvPr id="33" name="文字方塊 73">
            <a:extLst>
              <a:ext uri="{FF2B5EF4-FFF2-40B4-BE49-F238E27FC236}">
                <a16:creationId xmlns="" xmlns:a16="http://schemas.microsoft.com/office/drawing/2014/main" id="{B1D1003E-87AE-4E0C-84CB-79F289A12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376727"/>
            <a:ext cx="798909" cy="73866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zh-HK" sz="2100">
                <a:latin typeface="+mj-ea"/>
                <a:ea typeface="+mj-ea"/>
              </a:rPr>
              <a:t> WiFi</a:t>
            </a:r>
            <a:r>
              <a:rPr lang="zh-TW" altLang="en-US" sz="2100">
                <a:latin typeface="+mj-ea"/>
                <a:ea typeface="+mj-ea"/>
              </a:rPr>
              <a:t>無線</a:t>
            </a:r>
            <a:endParaRPr lang="zh-HK" altLang="en-US" sz="21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020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CB7E1C84-2D86-4363-B1C6-8F91ABC4B0F1}"/>
              </a:ext>
            </a:extLst>
          </p:cNvPr>
          <p:cNvGrpSpPr/>
          <p:nvPr/>
        </p:nvGrpSpPr>
        <p:grpSpPr>
          <a:xfrm>
            <a:off x="1855213" y="2896898"/>
            <a:ext cx="6399610" cy="2556242"/>
            <a:chOff x="415925" y="2070100"/>
            <a:chExt cx="8532813" cy="3408323"/>
          </a:xfrm>
        </p:grpSpPr>
        <p:sp>
          <p:nvSpPr>
            <p:cNvPr id="4" name="文字方塊 8">
              <a:extLst>
                <a:ext uri="{FF2B5EF4-FFF2-40B4-BE49-F238E27FC236}">
                  <a16:creationId xmlns="" xmlns:a16="http://schemas.microsoft.com/office/drawing/2014/main" id="{8D9BFE22-E746-4C8A-980A-E758FB943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8425" y="4102100"/>
              <a:ext cx="1982788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zh-TW" altLang="en-US" sz="2100"/>
                <a:t>振動感測</a:t>
              </a:r>
              <a:endParaRPr lang="en-US" altLang="zh-HK" sz="2100"/>
            </a:p>
          </p:txBody>
        </p:sp>
        <p:sp>
          <p:nvSpPr>
            <p:cNvPr id="5" name="文字方塊 10">
              <a:extLst>
                <a:ext uri="{FF2B5EF4-FFF2-40B4-BE49-F238E27FC236}">
                  <a16:creationId xmlns="" xmlns:a16="http://schemas.microsoft.com/office/drawing/2014/main" id="{1D3081AA-3486-45EA-A803-D6BE4B827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2988" y="2816225"/>
              <a:ext cx="1757363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zh-TW" altLang="en-US" sz="2100"/>
                <a:t>溫度感測</a:t>
              </a:r>
              <a:endParaRPr lang="en-US" altLang="zh-HK" sz="2100"/>
            </a:p>
          </p:txBody>
        </p:sp>
        <p:sp>
          <p:nvSpPr>
            <p:cNvPr id="6" name="文字方塊 11">
              <a:extLst>
                <a:ext uri="{FF2B5EF4-FFF2-40B4-BE49-F238E27FC236}">
                  <a16:creationId xmlns="" xmlns:a16="http://schemas.microsoft.com/office/drawing/2014/main" id="{92E4939C-2466-4AD3-B8E5-752C94FBF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2660" y="2070100"/>
              <a:ext cx="2468729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zh-TW" altLang="en-US" sz="2100" dirty="0"/>
                <a:t>光度感測</a:t>
              </a:r>
              <a:endParaRPr lang="en-US" altLang="zh-HK" sz="2100" dirty="0"/>
            </a:p>
          </p:txBody>
        </p:sp>
        <p:sp>
          <p:nvSpPr>
            <p:cNvPr id="7" name="文字方塊 12">
              <a:extLst>
                <a:ext uri="{FF2B5EF4-FFF2-40B4-BE49-F238E27FC236}">
                  <a16:creationId xmlns="" xmlns:a16="http://schemas.microsoft.com/office/drawing/2014/main" id="{E4FB4949-5B12-4FBC-817C-0CEBD1D6C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3025" y="4670426"/>
              <a:ext cx="2520951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zh-TW" altLang="en-US" sz="2100"/>
                <a:t>水中食物感測</a:t>
              </a:r>
              <a:endParaRPr lang="en-US" altLang="zh-HK" sz="2100"/>
            </a:p>
          </p:txBody>
        </p:sp>
        <p:sp>
          <p:nvSpPr>
            <p:cNvPr id="8" name="文字方塊 13">
              <a:extLst>
                <a:ext uri="{FF2B5EF4-FFF2-40B4-BE49-F238E27FC236}">
                  <a16:creationId xmlns="" xmlns:a16="http://schemas.microsoft.com/office/drawing/2014/main" id="{C873135A-B196-40DD-9B89-46A06978F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25" y="3951288"/>
              <a:ext cx="2120900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zh-TW" altLang="en-US" sz="2100"/>
                <a:t>聲振動感測</a:t>
              </a:r>
              <a:endParaRPr lang="en-US" altLang="zh-HK" sz="2100"/>
            </a:p>
          </p:txBody>
        </p:sp>
        <p:sp>
          <p:nvSpPr>
            <p:cNvPr id="9" name="文字方塊 14">
              <a:extLst>
                <a:ext uri="{FF2B5EF4-FFF2-40B4-BE49-F238E27FC236}">
                  <a16:creationId xmlns="" xmlns:a16="http://schemas.microsoft.com/office/drawing/2014/main" id="{BE4D0842-C3E9-41FC-8A65-025788592E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1138" y="2397125"/>
              <a:ext cx="2947987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zh-TW" altLang="en-US" sz="2100" dirty="0"/>
                <a:t>力度傳動裝置</a:t>
              </a:r>
              <a:endParaRPr lang="en-US" altLang="zh-HK" sz="2100" dirty="0"/>
            </a:p>
          </p:txBody>
        </p:sp>
        <p:sp>
          <p:nvSpPr>
            <p:cNvPr id="10" name="文字方塊 15">
              <a:extLst>
                <a:ext uri="{FF2B5EF4-FFF2-40B4-BE49-F238E27FC236}">
                  <a16:creationId xmlns="" xmlns:a16="http://schemas.microsoft.com/office/drawing/2014/main" id="{02082179-AC39-4A4A-A005-4A122F127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8499" y="3368675"/>
              <a:ext cx="3170239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zh-TW" altLang="en-US" sz="2100"/>
                <a:t>化學</a:t>
              </a:r>
              <a:r>
                <a:rPr lang="en-US" altLang="zh-TW" sz="2100"/>
                <a:t>(</a:t>
              </a:r>
              <a:r>
                <a:rPr lang="zh-TW" altLang="en-US" sz="2100"/>
                <a:t>氣味</a:t>
              </a:r>
              <a:r>
                <a:rPr lang="en-US" altLang="zh-TW" sz="2100"/>
                <a:t>/pH)</a:t>
              </a:r>
              <a:r>
                <a:rPr lang="zh-TW" altLang="en-US" sz="2100"/>
                <a:t>感測</a:t>
              </a:r>
              <a:endParaRPr lang="en-US" altLang="zh-HK" sz="2100"/>
            </a:p>
          </p:txBody>
        </p:sp>
        <p:sp>
          <p:nvSpPr>
            <p:cNvPr id="11" name="文字方塊 17">
              <a:extLst>
                <a:ext uri="{FF2B5EF4-FFF2-40B4-BE49-F238E27FC236}">
                  <a16:creationId xmlns="" xmlns:a16="http://schemas.microsoft.com/office/drawing/2014/main" id="{E7FDFCC7-2E5F-45B0-9543-B23B74B1E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000" y="4924426"/>
              <a:ext cx="2684463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zh-TW" altLang="en-US" sz="2100"/>
                <a:t>力傳動裝置</a:t>
              </a:r>
              <a:endParaRPr lang="en-US" altLang="zh-HK" sz="2100"/>
            </a:p>
          </p:txBody>
        </p:sp>
        <p:sp>
          <p:nvSpPr>
            <p:cNvPr id="12" name="橢圓 21">
              <a:extLst>
                <a:ext uri="{FF2B5EF4-FFF2-40B4-BE49-F238E27FC236}">
                  <a16:creationId xmlns="" xmlns:a16="http://schemas.microsoft.com/office/drawing/2014/main" id="{2E548408-6911-43AD-AAC5-7EF90644278B}"/>
                </a:ext>
              </a:extLst>
            </p:cNvPr>
            <p:cNvSpPr/>
            <p:nvPr/>
          </p:nvSpPr>
          <p:spPr>
            <a:xfrm>
              <a:off x="3543300" y="3101975"/>
              <a:ext cx="350838" cy="37147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 sz="1350"/>
            </a:p>
          </p:txBody>
        </p:sp>
        <p:sp>
          <p:nvSpPr>
            <p:cNvPr id="13" name="弧形 6">
              <a:extLst>
                <a:ext uri="{FF2B5EF4-FFF2-40B4-BE49-F238E27FC236}">
                  <a16:creationId xmlns="" xmlns:a16="http://schemas.microsoft.com/office/drawing/2014/main" id="{BBF4F425-20E7-4D22-BDFD-50217AA2ECB1}"/>
                </a:ext>
              </a:extLst>
            </p:cNvPr>
            <p:cNvSpPr/>
            <p:nvPr/>
          </p:nvSpPr>
          <p:spPr>
            <a:xfrm rot="7946569">
              <a:off x="3930650" y="4130676"/>
              <a:ext cx="477837" cy="519112"/>
            </a:xfrm>
            <a:prstGeom prst="arc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 sz="1350"/>
            </a:p>
          </p:txBody>
        </p:sp>
        <p:grpSp>
          <p:nvGrpSpPr>
            <p:cNvPr id="14" name="群組 21506">
              <a:extLst>
                <a:ext uri="{FF2B5EF4-FFF2-40B4-BE49-F238E27FC236}">
                  <a16:creationId xmlns="" xmlns:a16="http://schemas.microsoft.com/office/drawing/2014/main" id="{B05ADAA2-F5D8-4C4C-A5C0-2AFF64716F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5538" y="2500313"/>
              <a:ext cx="3711575" cy="2492375"/>
              <a:chOff x="2444176" y="2471174"/>
              <a:chExt cx="3712031" cy="2491629"/>
            </a:xfrm>
          </p:grpSpPr>
          <p:sp>
            <p:nvSpPr>
              <p:cNvPr id="15" name="矩形 1">
                <a:extLst>
                  <a:ext uri="{FF2B5EF4-FFF2-40B4-BE49-F238E27FC236}">
                    <a16:creationId xmlns="" xmlns:a16="http://schemas.microsoft.com/office/drawing/2014/main" id="{C2F2A6AC-1B81-4CBE-B60A-1EF5A646631E}"/>
                  </a:ext>
                </a:extLst>
              </p:cNvPr>
              <p:cNvSpPr/>
              <p:nvPr/>
            </p:nvSpPr>
            <p:spPr>
              <a:xfrm>
                <a:off x="3401556" y="3883626"/>
                <a:ext cx="1725825" cy="101093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HK" altLang="en-US" sz="1350"/>
              </a:p>
            </p:txBody>
          </p:sp>
          <p:cxnSp>
            <p:nvCxnSpPr>
              <p:cNvPr id="16" name="直線接點 4">
                <a:extLst>
                  <a:ext uri="{FF2B5EF4-FFF2-40B4-BE49-F238E27FC236}">
                    <a16:creationId xmlns="" xmlns:a16="http://schemas.microsoft.com/office/drawing/2014/main" id="{CE4A25F1-7585-4CE6-BE2F-E08CB0F55FFA}"/>
                  </a:ext>
                </a:extLst>
              </p:cNvPr>
              <p:cNvCxnSpPr/>
              <p:nvPr/>
            </p:nvCxnSpPr>
            <p:spPr>
              <a:xfrm>
                <a:off x="3817532" y="3377365"/>
                <a:ext cx="87324" cy="499913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" name="橢圓 2">
                <a:extLst>
                  <a:ext uri="{FF2B5EF4-FFF2-40B4-BE49-F238E27FC236}">
                    <a16:creationId xmlns="" xmlns:a16="http://schemas.microsoft.com/office/drawing/2014/main" id="{5D788C7E-4189-4A6E-BB95-C26768C64802}"/>
                  </a:ext>
                </a:extLst>
              </p:cNvPr>
              <p:cNvSpPr/>
              <p:nvPr/>
            </p:nvSpPr>
            <p:spPr>
              <a:xfrm>
                <a:off x="3680990" y="3199618"/>
                <a:ext cx="174646" cy="17457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HK" altLang="en-US" sz="1350"/>
              </a:p>
            </p:txBody>
          </p:sp>
          <p:sp>
            <p:nvSpPr>
              <p:cNvPr id="18" name="橢圓 22">
                <a:extLst>
                  <a:ext uri="{FF2B5EF4-FFF2-40B4-BE49-F238E27FC236}">
                    <a16:creationId xmlns="" xmlns:a16="http://schemas.microsoft.com/office/drawing/2014/main" id="{6C6E6670-17D5-44BA-9AC4-976C6C45ED74}"/>
                  </a:ext>
                </a:extLst>
              </p:cNvPr>
              <p:cNvSpPr/>
              <p:nvPr/>
            </p:nvSpPr>
            <p:spPr>
              <a:xfrm>
                <a:off x="4211280" y="3101222"/>
                <a:ext cx="350881" cy="37295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HK" altLang="en-US" sz="1350"/>
              </a:p>
            </p:txBody>
          </p:sp>
          <p:sp>
            <p:nvSpPr>
              <p:cNvPr id="19" name="橢圓 18">
                <a:extLst>
                  <a:ext uri="{FF2B5EF4-FFF2-40B4-BE49-F238E27FC236}">
                    <a16:creationId xmlns="" xmlns:a16="http://schemas.microsoft.com/office/drawing/2014/main" id="{39BDD427-1FB0-457C-9726-C1C963592BAA}"/>
                  </a:ext>
                </a:extLst>
              </p:cNvPr>
              <p:cNvSpPr/>
              <p:nvPr/>
            </p:nvSpPr>
            <p:spPr>
              <a:xfrm>
                <a:off x="4298604" y="3205966"/>
                <a:ext cx="174646" cy="17457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HK" altLang="en-US" sz="1350"/>
              </a:p>
            </p:txBody>
          </p:sp>
          <p:cxnSp>
            <p:nvCxnSpPr>
              <p:cNvPr id="20" name="直線接點 23">
                <a:extLst>
                  <a:ext uri="{FF2B5EF4-FFF2-40B4-BE49-F238E27FC236}">
                    <a16:creationId xmlns="" xmlns:a16="http://schemas.microsoft.com/office/drawing/2014/main" id="{1EFD19B4-D5E1-44C1-BA17-9DC16E4D3BB7}"/>
                  </a:ext>
                </a:extLst>
              </p:cNvPr>
              <p:cNvCxnSpPr/>
              <p:nvPr/>
            </p:nvCxnSpPr>
            <p:spPr>
              <a:xfrm>
                <a:off x="4435146" y="3424975"/>
                <a:ext cx="87323" cy="499913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" name="橢圓 7">
                <a:extLst>
                  <a:ext uri="{FF2B5EF4-FFF2-40B4-BE49-F238E27FC236}">
                    <a16:creationId xmlns="" xmlns:a16="http://schemas.microsoft.com/office/drawing/2014/main" id="{F2E188EB-9EEE-41DB-8481-D31A10EB7A67}"/>
                  </a:ext>
                </a:extLst>
              </p:cNvPr>
              <p:cNvSpPr/>
              <p:nvPr/>
            </p:nvSpPr>
            <p:spPr>
              <a:xfrm>
                <a:off x="4859060" y="2471174"/>
                <a:ext cx="433441" cy="97443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HK" altLang="en-US" sz="1350"/>
              </a:p>
            </p:txBody>
          </p:sp>
          <p:sp>
            <p:nvSpPr>
              <p:cNvPr id="22" name="矩形 20">
                <a:extLst>
                  <a:ext uri="{FF2B5EF4-FFF2-40B4-BE49-F238E27FC236}">
                    <a16:creationId xmlns="" xmlns:a16="http://schemas.microsoft.com/office/drawing/2014/main" id="{9E600B8A-C641-4E4B-AFA0-1FAE64D491F6}"/>
                  </a:ext>
                </a:extLst>
              </p:cNvPr>
              <p:cNvSpPr/>
              <p:nvPr/>
            </p:nvSpPr>
            <p:spPr>
              <a:xfrm>
                <a:off x="5059109" y="3424975"/>
                <a:ext cx="95262" cy="4999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HK" altLang="en-US" sz="1350"/>
              </a:p>
            </p:txBody>
          </p:sp>
          <p:sp>
            <p:nvSpPr>
              <p:cNvPr id="23" name="矩形 30">
                <a:extLst>
                  <a:ext uri="{FF2B5EF4-FFF2-40B4-BE49-F238E27FC236}">
                    <a16:creationId xmlns="" xmlns:a16="http://schemas.microsoft.com/office/drawing/2014/main" id="{DC1A6858-7FC4-4214-884B-9A54164A164F}"/>
                  </a:ext>
                </a:extLst>
              </p:cNvPr>
              <p:cNvSpPr/>
              <p:nvPr/>
            </p:nvSpPr>
            <p:spPr>
              <a:xfrm>
                <a:off x="3419021" y="3393235"/>
                <a:ext cx="95262" cy="501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HK" altLang="en-US" sz="1350"/>
              </a:p>
            </p:txBody>
          </p:sp>
          <p:sp>
            <p:nvSpPr>
              <p:cNvPr id="24" name="橢圓 29">
                <a:extLst>
                  <a:ext uri="{FF2B5EF4-FFF2-40B4-BE49-F238E27FC236}">
                    <a16:creationId xmlns="" xmlns:a16="http://schemas.microsoft.com/office/drawing/2014/main" id="{E74C309C-0474-4007-90C2-7E1F0DDF59E5}"/>
                  </a:ext>
                </a:extLst>
              </p:cNvPr>
              <p:cNvSpPr/>
              <p:nvPr/>
            </p:nvSpPr>
            <p:spPr>
              <a:xfrm>
                <a:off x="3268189" y="2755251"/>
                <a:ext cx="325478" cy="70146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HK" altLang="en-US" sz="1350"/>
              </a:p>
            </p:txBody>
          </p:sp>
          <p:cxnSp>
            <p:nvCxnSpPr>
              <p:cNvPr id="25" name="直線接點 25">
                <a:extLst>
                  <a:ext uri="{FF2B5EF4-FFF2-40B4-BE49-F238E27FC236}">
                    <a16:creationId xmlns="" xmlns:a16="http://schemas.microsoft.com/office/drawing/2014/main" id="{91BE72FC-BB0A-427F-A277-9A0FF61CDBF3}"/>
                  </a:ext>
                </a:extLst>
              </p:cNvPr>
              <p:cNvCxnSpPr/>
              <p:nvPr/>
            </p:nvCxnSpPr>
            <p:spPr>
              <a:xfrm flipH="1" flipV="1">
                <a:off x="3025272" y="4009001"/>
                <a:ext cx="422327" cy="209487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6" name="直線接點 33">
                <a:extLst>
                  <a:ext uri="{FF2B5EF4-FFF2-40B4-BE49-F238E27FC236}">
                    <a16:creationId xmlns="" xmlns:a16="http://schemas.microsoft.com/office/drawing/2014/main" id="{735FC244-5215-4B7A-9AA6-259E88362A50}"/>
                  </a:ext>
                </a:extLst>
              </p:cNvPr>
              <p:cNvCxnSpPr/>
              <p:nvPr/>
            </p:nvCxnSpPr>
            <p:spPr>
              <a:xfrm flipH="1" flipV="1">
                <a:off x="3014158" y="4191509"/>
                <a:ext cx="422327" cy="209487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7" name="直線接點 34">
                <a:extLst>
                  <a:ext uri="{FF2B5EF4-FFF2-40B4-BE49-F238E27FC236}">
                    <a16:creationId xmlns="" xmlns:a16="http://schemas.microsoft.com/office/drawing/2014/main" id="{9B851879-5B0F-4972-B207-4BD144496F13}"/>
                  </a:ext>
                </a:extLst>
              </p:cNvPr>
              <p:cNvCxnSpPr/>
              <p:nvPr/>
            </p:nvCxnSpPr>
            <p:spPr>
              <a:xfrm flipH="1" flipV="1">
                <a:off x="5687836" y="4239120"/>
                <a:ext cx="422327" cy="211074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8" name="直線接點 35">
                <a:extLst>
                  <a:ext uri="{FF2B5EF4-FFF2-40B4-BE49-F238E27FC236}">
                    <a16:creationId xmlns="" xmlns:a16="http://schemas.microsoft.com/office/drawing/2014/main" id="{B1E103AC-4DDD-4337-B207-0BD4282FD0DE}"/>
                  </a:ext>
                </a:extLst>
              </p:cNvPr>
              <p:cNvCxnSpPr/>
              <p:nvPr/>
            </p:nvCxnSpPr>
            <p:spPr>
              <a:xfrm flipH="1" flipV="1">
                <a:off x="5713240" y="4537480"/>
                <a:ext cx="423915" cy="211074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9" name="直線接點 36">
                <a:extLst>
                  <a:ext uri="{FF2B5EF4-FFF2-40B4-BE49-F238E27FC236}">
                    <a16:creationId xmlns="" xmlns:a16="http://schemas.microsoft.com/office/drawing/2014/main" id="{8B08B3DD-4727-486E-BB9B-432AF201BF98}"/>
                  </a:ext>
                </a:extLst>
              </p:cNvPr>
              <p:cNvCxnSpPr/>
              <p:nvPr/>
            </p:nvCxnSpPr>
            <p:spPr>
              <a:xfrm flipH="1" flipV="1">
                <a:off x="5687836" y="4039155"/>
                <a:ext cx="422327" cy="211074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" name="直線接點 37">
                <a:extLst>
                  <a:ext uri="{FF2B5EF4-FFF2-40B4-BE49-F238E27FC236}">
                    <a16:creationId xmlns="" xmlns:a16="http://schemas.microsoft.com/office/drawing/2014/main" id="{CA1D8209-EC31-4C9B-BD36-A9CB543FC117}"/>
                  </a:ext>
                </a:extLst>
              </p:cNvPr>
              <p:cNvCxnSpPr/>
              <p:nvPr/>
            </p:nvCxnSpPr>
            <p:spPr>
              <a:xfrm flipH="1" flipV="1">
                <a:off x="3001456" y="4383538"/>
                <a:ext cx="423915" cy="211075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8">
                <a:extLst>
                  <a:ext uri="{FF2B5EF4-FFF2-40B4-BE49-F238E27FC236}">
                    <a16:creationId xmlns="" xmlns:a16="http://schemas.microsoft.com/office/drawing/2014/main" id="{D3AA3BD0-D5E1-41C1-9356-5017BC45333A}"/>
                  </a:ext>
                </a:extLst>
              </p:cNvPr>
              <p:cNvCxnSpPr/>
              <p:nvPr/>
            </p:nvCxnSpPr>
            <p:spPr>
              <a:xfrm flipH="1" flipV="1">
                <a:off x="3010983" y="4575569"/>
                <a:ext cx="423915" cy="211074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9">
                <a:extLst>
                  <a:ext uri="{FF2B5EF4-FFF2-40B4-BE49-F238E27FC236}">
                    <a16:creationId xmlns="" xmlns:a16="http://schemas.microsoft.com/office/drawing/2014/main" id="{841D00AF-1FFB-422D-AAC5-C8AC487931DF}"/>
                  </a:ext>
                </a:extLst>
              </p:cNvPr>
              <p:cNvCxnSpPr/>
              <p:nvPr/>
            </p:nvCxnSpPr>
            <p:spPr>
              <a:xfrm flipH="1" flipV="1">
                <a:off x="5732292" y="4751728"/>
                <a:ext cx="423915" cy="211075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" name="直線接點 40">
                <a:extLst>
                  <a:ext uri="{FF2B5EF4-FFF2-40B4-BE49-F238E27FC236}">
                    <a16:creationId xmlns="" xmlns:a16="http://schemas.microsoft.com/office/drawing/2014/main" id="{AB103CA3-876B-4684-AAE2-5FE44C116D1F}"/>
                  </a:ext>
                </a:extLst>
              </p:cNvPr>
              <p:cNvCxnSpPr/>
              <p:nvPr/>
            </p:nvCxnSpPr>
            <p:spPr>
              <a:xfrm flipH="1">
                <a:off x="5106740" y="4031219"/>
                <a:ext cx="569983" cy="206313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4" name="直線接點 43">
                <a:extLst>
                  <a:ext uri="{FF2B5EF4-FFF2-40B4-BE49-F238E27FC236}">
                    <a16:creationId xmlns="" xmlns:a16="http://schemas.microsoft.com/office/drawing/2014/main" id="{0F0FE7C7-84D5-4FC2-8B5A-FC3A6FC3E344}"/>
                  </a:ext>
                </a:extLst>
              </p:cNvPr>
              <p:cNvCxnSpPr/>
              <p:nvPr/>
            </p:nvCxnSpPr>
            <p:spPr>
              <a:xfrm flipH="1">
                <a:off x="5122617" y="4242294"/>
                <a:ext cx="568395" cy="206313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5" name="直線接點 44">
                <a:extLst>
                  <a:ext uri="{FF2B5EF4-FFF2-40B4-BE49-F238E27FC236}">
                    <a16:creationId xmlns="" xmlns:a16="http://schemas.microsoft.com/office/drawing/2014/main" id="{E45EF34D-97F9-4CB1-A9FD-C219A0C1F773}"/>
                  </a:ext>
                </a:extLst>
              </p:cNvPr>
              <p:cNvCxnSpPr/>
              <p:nvPr/>
            </p:nvCxnSpPr>
            <p:spPr>
              <a:xfrm flipH="1">
                <a:off x="5186125" y="4548589"/>
                <a:ext cx="531878" cy="42850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6" name="直線接點 45">
                <a:extLst>
                  <a:ext uri="{FF2B5EF4-FFF2-40B4-BE49-F238E27FC236}">
                    <a16:creationId xmlns="" xmlns:a16="http://schemas.microsoft.com/office/drawing/2014/main" id="{2BDB63A4-D1E8-4D7C-98D4-DFF60B841BA9}"/>
                  </a:ext>
                </a:extLst>
              </p:cNvPr>
              <p:cNvCxnSpPr/>
              <p:nvPr/>
            </p:nvCxnSpPr>
            <p:spPr>
              <a:xfrm flipH="1">
                <a:off x="2493394" y="3996304"/>
                <a:ext cx="568395" cy="207901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7" name="直線接點 46">
                <a:extLst>
                  <a:ext uri="{FF2B5EF4-FFF2-40B4-BE49-F238E27FC236}">
                    <a16:creationId xmlns="" xmlns:a16="http://schemas.microsoft.com/office/drawing/2014/main" id="{C51CC9D8-343C-49BC-95D9-BE587D861258}"/>
                  </a:ext>
                </a:extLst>
              </p:cNvPr>
              <p:cNvCxnSpPr/>
              <p:nvPr/>
            </p:nvCxnSpPr>
            <p:spPr>
              <a:xfrm flipH="1">
                <a:off x="2444176" y="4600961"/>
                <a:ext cx="569982" cy="207900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8" name="直線接點 47">
                <a:extLst>
                  <a:ext uri="{FF2B5EF4-FFF2-40B4-BE49-F238E27FC236}">
                    <a16:creationId xmlns="" xmlns:a16="http://schemas.microsoft.com/office/drawing/2014/main" id="{BE055F1D-1BB5-453A-8B02-286915F2A499}"/>
                  </a:ext>
                </a:extLst>
              </p:cNvPr>
              <p:cNvCxnSpPr/>
              <p:nvPr/>
            </p:nvCxnSpPr>
            <p:spPr>
              <a:xfrm flipH="1">
                <a:off x="2461640" y="4378778"/>
                <a:ext cx="568395" cy="207900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" name="直線接點 48">
                <a:extLst>
                  <a:ext uri="{FF2B5EF4-FFF2-40B4-BE49-F238E27FC236}">
                    <a16:creationId xmlns="" xmlns:a16="http://schemas.microsoft.com/office/drawing/2014/main" id="{8ACADD31-1EAB-4749-B2C9-AA8F32C3185D}"/>
                  </a:ext>
                </a:extLst>
              </p:cNvPr>
              <p:cNvCxnSpPr/>
              <p:nvPr/>
            </p:nvCxnSpPr>
            <p:spPr>
              <a:xfrm flipH="1">
                <a:off x="2479105" y="4183573"/>
                <a:ext cx="569982" cy="207901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0" name="直線接點 50">
                <a:extLst>
                  <a:ext uri="{FF2B5EF4-FFF2-40B4-BE49-F238E27FC236}">
                    <a16:creationId xmlns="" xmlns:a16="http://schemas.microsoft.com/office/drawing/2014/main" id="{643EFFB5-07B1-4DF3-A974-0B28219A2656}"/>
                  </a:ext>
                </a:extLst>
              </p:cNvPr>
              <p:cNvCxnSpPr/>
              <p:nvPr/>
            </p:nvCxnSpPr>
            <p:spPr>
              <a:xfrm flipH="1">
                <a:off x="5138494" y="4775534"/>
                <a:ext cx="596973" cy="11109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itle 1">
            <a:extLst>
              <a:ext uri="{FF2B5EF4-FFF2-40B4-BE49-F238E27FC236}">
                <a16:creationId xmlns="" xmlns:a16="http://schemas.microsoft.com/office/drawing/2014/main" id="{ED619927-56A6-4ACB-8FB0-DC2E4651CF87}"/>
              </a:ext>
            </a:extLst>
          </p:cNvPr>
          <p:cNvSpPr txBox="1">
            <a:spLocks/>
          </p:cNvSpPr>
          <p:nvPr/>
        </p:nvSpPr>
        <p:spPr>
          <a:xfrm>
            <a:off x="1868907" y="1959660"/>
            <a:ext cx="8520600" cy="429525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0000" lnSpcReduction="10000"/>
          </a:bodyPr>
          <a:lstStyle>
            <a:lvl1pPr lvl="0" algn="l" defTabSz="457200" rtl="0" eaLnBrk="1" latinLnBrk="0" hangingPunct="1">
              <a:spcBef>
                <a:spcPts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700" dirty="0"/>
              <a:t>感測器和傳動裝置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9804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F5D488-E927-428C-953B-DD6626F18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33" y="2432712"/>
            <a:ext cx="6860887" cy="572700"/>
          </a:xfrm>
        </p:spPr>
        <p:txBody>
          <a:bodyPr>
            <a:normAutofit/>
          </a:bodyPr>
          <a:lstStyle/>
          <a:p>
            <a:r>
              <a:rPr lang="zh-TW" altLang="en-US" kern="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實時</a:t>
            </a:r>
            <a:r>
              <a:rPr lang="en-US" altLang="zh-TW" kern="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(Real Time)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9F6A3A8-00D2-4238-924F-C69AEA202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4273" y="3303433"/>
            <a:ext cx="6860887" cy="25623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zh-TW" altLang="en-US" sz="2700" dirty="0"/>
              <a:t>機器對機器 </a:t>
            </a:r>
            <a:r>
              <a:rPr lang="en-US" altLang="zh-TW" sz="2700" dirty="0"/>
              <a:t>Machine to Machine (M2M)</a:t>
            </a:r>
          </a:p>
          <a:p>
            <a:pPr>
              <a:buFont typeface="Arial" panose="020B0604020202020204" pitchFamily="34" charset="0"/>
              <a:buAutoNum type="arabicPeriod"/>
            </a:pPr>
            <a:endParaRPr lang="en-US" altLang="zh-TW" sz="2700" dirty="0"/>
          </a:p>
          <a:p>
            <a:pPr>
              <a:buFont typeface="Arial" panose="020B0604020202020204" pitchFamily="34" charset="0"/>
              <a:buAutoNum type="arabicPeriod"/>
            </a:pPr>
            <a:r>
              <a:rPr lang="zh-TW" altLang="en-US" sz="2700" dirty="0"/>
              <a:t>人工智能 </a:t>
            </a:r>
            <a:r>
              <a:rPr lang="en-US" altLang="en-US" sz="2700" dirty="0"/>
              <a:t>Artificial Intelligence (</a:t>
            </a:r>
            <a:r>
              <a:rPr lang="en-US" altLang="en-US" sz="2700" dirty="0" smtClean="0"/>
              <a:t>A</a:t>
            </a:r>
            <a:r>
              <a:rPr lang="en-US" altLang="zh-TW" sz="2700" dirty="0" smtClean="0"/>
              <a:t>.</a:t>
            </a:r>
            <a:r>
              <a:rPr lang="en-US" altLang="en-US" sz="2700" dirty="0" smtClean="0"/>
              <a:t>I</a:t>
            </a:r>
            <a:r>
              <a:rPr lang="en-US" altLang="zh-TW" sz="2700" dirty="0" smtClean="0"/>
              <a:t>.</a:t>
            </a:r>
            <a:r>
              <a:rPr lang="en-US" altLang="en-US" sz="2700" dirty="0" smtClean="0"/>
              <a:t>)</a:t>
            </a:r>
            <a:endParaRPr lang="en-US" altLang="en-US" sz="2700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2220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145014-D312-4AF6-B2DF-4A79BA96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819" y="1711316"/>
            <a:ext cx="8520600" cy="572700"/>
          </a:xfrm>
        </p:spPr>
        <p:txBody>
          <a:bodyPr>
            <a:normAutofit/>
          </a:bodyPr>
          <a:lstStyle/>
          <a:p>
            <a:r>
              <a:rPr lang="zh-TW" altLang="en-US" dirty="0"/>
              <a:t>機器對機器 </a:t>
            </a:r>
            <a:r>
              <a:rPr lang="en-US" altLang="zh-TW" dirty="0"/>
              <a:t>(M2M)</a:t>
            </a:r>
            <a:endParaRPr lang="en-US" dirty="0"/>
          </a:p>
        </p:txBody>
      </p:sp>
      <p:pic>
        <p:nvPicPr>
          <p:cNvPr id="4098" name="Picture 2" descr="http://img.koreatimes.co.kr/upload/news/1108021201.jpg">
            <a:extLst>
              <a:ext uri="{FF2B5EF4-FFF2-40B4-BE49-F238E27FC236}">
                <a16:creationId xmlns="" xmlns:a16="http://schemas.microsoft.com/office/drawing/2014/main" id="{DE07EB4B-B923-4721-B90B-9EBD06D5A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728" y="2672680"/>
            <a:ext cx="4223719" cy="351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061E9DB-1C74-4080-BCD9-EEA4639F6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157" y="2833563"/>
            <a:ext cx="5718872" cy="2659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48E8C9-E1BB-4D4A-B814-5D12371D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678" y="1890102"/>
            <a:ext cx="5755351" cy="815742"/>
          </a:xfrm>
        </p:spPr>
        <p:txBody>
          <a:bodyPr vert="horz" lIns="68580" tIns="34290" rIns="68580" bIns="3429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zh-TW" altLang="en-US" sz="3600" dirty="0"/>
              <a:t>高速流動網絡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25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智能家居的圖片搜尋結果">
            <a:extLst>
              <a:ext uri="{FF2B5EF4-FFF2-40B4-BE49-F238E27FC236}">
                <a16:creationId xmlns="" xmlns:a16="http://schemas.microsoft.com/office/drawing/2014/main" id="{9A59609E-B8FA-472C-BCB7-269128765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63" y="2162087"/>
            <a:ext cx="4742877" cy="355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1E3B5-8E63-41EC-BE7C-54C48A91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963" y="1666787"/>
            <a:ext cx="6447501" cy="990600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zh-TW" altLang="en-US" dirty="0"/>
              <a:t>智能家居 </a:t>
            </a:r>
            <a:r>
              <a:rPr lang="en-US" altLang="zh-TW" dirty="0"/>
              <a:t>ABC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2A0BF02-7368-4CAE-BB74-E674CE829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6840" y="2050183"/>
            <a:ext cx="1569092" cy="2458243"/>
          </a:xfrm>
        </p:spPr>
        <p:txBody>
          <a:bodyPr vert="horz" lIns="68580" tIns="34290" rIns="68580" bIns="34290" rtlCol="0">
            <a:noAutofit/>
          </a:bodyPr>
          <a:lstStyle/>
          <a:p>
            <a:pPr>
              <a:spcBef>
                <a:spcPts val="750"/>
              </a:spcBef>
            </a:pPr>
            <a:r>
              <a:rPr lang="zh-TW" altLang="en-US" sz="2400" dirty="0"/>
              <a:t>智能燈</a:t>
            </a:r>
            <a:endParaRPr lang="en-US" altLang="zh-TW" sz="2400" dirty="0"/>
          </a:p>
          <a:p>
            <a:pPr>
              <a:spcBef>
                <a:spcPts val="750"/>
              </a:spcBef>
            </a:pPr>
            <a:endParaRPr lang="en-US" altLang="zh-TW" sz="2400" dirty="0"/>
          </a:p>
          <a:p>
            <a:pPr>
              <a:spcBef>
                <a:spcPts val="750"/>
              </a:spcBef>
            </a:pPr>
            <a:r>
              <a:rPr lang="zh-TW" altLang="en-US" sz="2400" dirty="0"/>
              <a:t>智能冷氣</a:t>
            </a:r>
            <a:endParaRPr lang="en-US" altLang="zh-TW" sz="2400" dirty="0"/>
          </a:p>
          <a:p>
            <a:pPr>
              <a:spcBef>
                <a:spcPts val="750"/>
              </a:spcBef>
            </a:pPr>
            <a:endParaRPr lang="en-US" altLang="zh-TW" sz="2400" dirty="0"/>
          </a:p>
          <a:p>
            <a:pPr>
              <a:spcBef>
                <a:spcPts val="750"/>
              </a:spcBef>
            </a:pPr>
            <a:r>
              <a:rPr lang="zh-TW" altLang="en-US" sz="2400" dirty="0"/>
              <a:t>智能窗</a:t>
            </a:r>
            <a:endParaRPr lang="en-US" altLang="zh-TW" sz="2400" dirty="0"/>
          </a:p>
          <a:p>
            <a:pPr>
              <a:spcBef>
                <a:spcPts val="750"/>
              </a:spcBef>
            </a:pPr>
            <a:endParaRPr lang="en-US" altLang="zh-TW" sz="2400" dirty="0"/>
          </a:p>
          <a:p>
            <a:pPr>
              <a:spcBef>
                <a:spcPts val="750"/>
              </a:spcBef>
            </a:pPr>
            <a:r>
              <a:rPr lang="zh-TW" altLang="en-US" sz="2400" dirty="0"/>
              <a:t>智能地板</a:t>
            </a:r>
            <a:endParaRPr lang="en-US" altLang="zh-TW" sz="2400" dirty="0"/>
          </a:p>
          <a:p>
            <a:pPr>
              <a:spcBef>
                <a:spcPts val="750"/>
              </a:spcBef>
            </a:pPr>
            <a:endParaRPr lang="en-US" altLang="zh-TW" sz="2400" dirty="0"/>
          </a:p>
          <a:p>
            <a:pPr>
              <a:spcBef>
                <a:spcPts val="750"/>
              </a:spcBef>
            </a:pPr>
            <a:r>
              <a:rPr lang="zh-TW" altLang="en-US" sz="2400" dirty="0"/>
              <a:t>智能玻璃</a:t>
            </a:r>
            <a:endParaRPr lang="en-US" altLang="zh-TW" sz="2400" dirty="0"/>
          </a:p>
          <a:p>
            <a:pPr>
              <a:spcBef>
                <a:spcPts val="75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68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C2D42A-CD24-4A97-BEDF-4D24CE43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282" y="1555394"/>
            <a:ext cx="6098876" cy="572700"/>
          </a:xfrm>
        </p:spPr>
        <p:txBody>
          <a:bodyPr>
            <a:normAutofit/>
          </a:bodyPr>
          <a:lstStyle/>
          <a:p>
            <a:r>
              <a:rPr lang="zh-TW" altLang="en-US" dirty="0"/>
              <a:t>智能電錶監測 </a:t>
            </a:r>
            <a:endParaRPr lang="en-US" dirty="0"/>
          </a:p>
        </p:txBody>
      </p:sp>
      <p:pic>
        <p:nvPicPr>
          <p:cNvPr id="5122" name="Picture 2" descr="http://billionwatts.com.tw/media/uploads/billion-energy-management-smart-energy-factory-diagram.jpg">
            <a:extLst>
              <a:ext uri="{FF2B5EF4-FFF2-40B4-BE49-F238E27FC236}">
                <a16:creationId xmlns="" xmlns:a16="http://schemas.microsoft.com/office/drawing/2014/main" id="{E3F9C5A5-A774-4242-ACCD-ECF1965FD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82" y="2199386"/>
            <a:ext cx="5491223" cy="411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6304763-F959-45B3-AB2B-0E6048B6D11A}"/>
              </a:ext>
            </a:extLst>
          </p:cNvPr>
          <p:cNvSpPr txBox="1"/>
          <p:nvPr/>
        </p:nvSpPr>
        <p:spPr>
          <a:xfrm>
            <a:off x="6459524" y="6383383"/>
            <a:ext cx="142009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Image source: Billion Inc.</a:t>
            </a:r>
          </a:p>
        </p:txBody>
      </p:sp>
    </p:spTree>
    <p:extLst>
      <p:ext uri="{BB962C8B-B14F-4D97-AF65-F5344CB8AC3E}">
        <p14:creationId xmlns:p14="http://schemas.microsoft.com/office/powerpoint/2010/main" val="34934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C2D42A-CD24-4A97-BEDF-4D24CE43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568" y="2118243"/>
            <a:ext cx="2338384" cy="572700"/>
          </a:xfrm>
        </p:spPr>
        <p:txBody>
          <a:bodyPr>
            <a:normAutofit/>
          </a:bodyPr>
          <a:lstStyle/>
          <a:p>
            <a:r>
              <a:rPr lang="zh-TW" altLang="en-US" dirty="0"/>
              <a:t>用電量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BD5A294-3DCD-4299-B90F-197950716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9568" y="2845733"/>
            <a:ext cx="6393900" cy="11168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zh-TW" altLang="en-US" sz="1800" dirty="0"/>
              <a:t>冷氣 </a:t>
            </a:r>
            <a:r>
              <a:rPr lang="en-US" altLang="zh-TW" sz="1800" dirty="0"/>
              <a:t>/</a:t>
            </a:r>
            <a:r>
              <a:rPr lang="zh-TW" altLang="en-US" sz="1800" dirty="0"/>
              <a:t> 暖氣</a:t>
            </a:r>
            <a:endParaRPr lang="en-US" altLang="zh-TW" sz="1800" dirty="0"/>
          </a:p>
          <a:p>
            <a:pPr>
              <a:buFont typeface="Wingdings" panose="05000000000000000000" pitchFamily="2" charset="2"/>
              <a:buChar char="§"/>
            </a:pPr>
            <a:endParaRPr lang="en-US" altLang="zh-TW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sz="1800" dirty="0"/>
              <a:t>照明</a:t>
            </a:r>
            <a:endParaRPr lang="en-US" sz="1800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F5CC4B49-2AD5-4302-A083-7031CD28EF4B}"/>
              </a:ext>
            </a:extLst>
          </p:cNvPr>
          <p:cNvSpPr txBox="1">
            <a:spLocks/>
          </p:cNvSpPr>
          <p:nvPr/>
        </p:nvSpPr>
        <p:spPr>
          <a:xfrm>
            <a:off x="1922720" y="3902604"/>
            <a:ext cx="4916992" cy="429525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0000" lnSpcReduction="10000"/>
          </a:bodyPr>
          <a:lstStyle>
            <a:lvl1pPr lvl="0" algn="l" defTabSz="457200" rtl="0" eaLnBrk="1" latinLnBrk="0" hangingPunct="1">
              <a:spcBef>
                <a:spcPts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700" dirty="0"/>
              <a:t>節能</a:t>
            </a:r>
            <a:endParaRPr lang="en-US" sz="2700" dirty="0"/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6E2C3A8B-2FD5-4A04-8509-B5846E765B60}"/>
              </a:ext>
            </a:extLst>
          </p:cNvPr>
          <p:cNvSpPr txBox="1">
            <a:spLocks/>
          </p:cNvSpPr>
          <p:nvPr/>
        </p:nvSpPr>
        <p:spPr>
          <a:xfrm>
            <a:off x="1922720" y="4431585"/>
            <a:ext cx="5444864" cy="1175726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342900" lvl="0" indent="-3429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100" dirty="0"/>
              <a:t>可再生能源 </a:t>
            </a:r>
            <a:r>
              <a:rPr lang="en-US" altLang="zh-TW" sz="2100" dirty="0"/>
              <a:t>(</a:t>
            </a:r>
            <a:r>
              <a:rPr lang="zh-TW" altLang="en-US" sz="2100" dirty="0"/>
              <a:t>太陽能、風能、水能、海洋能、</a:t>
            </a:r>
            <a:r>
              <a:rPr lang="en-US" altLang="zh-TW" sz="2100" dirty="0"/>
              <a:t>)</a:t>
            </a:r>
          </a:p>
          <a:p>
            <a:endParaRPr lang="en-US" altLang="zh-TW" sz="2100" dirty="0"/>
          </a:p>
          <a:p>
            <a:r>
              <a:rPr lang="zh-TW" altLang="en-US" sz="2100" dirty="0"/>
              <a:t>能源標籤電器</a:t>
            </a:r>
            <a:endParaRPr lang="en-US" altLang="zh-TW" sz="2100" dirty="0"/>
          </a:p>
          <a:p>
            <a:endParaRPr lang="en-US" altLang="zh-TW" sz="2100" dirty="0"/>
          </a:p>
          <a:p>
            <a:r>
              <a:rPr lang="zh-TW" altLang="en-US" sz="2100" dirty="0"/>
              <a:t>智能設備</a:t>
            </a:r>
            <a:endParaRPr lang="en-US" altLang="zh-TW" sz="2100" dirty="0"/>
          </a:p>
          <a:p>
            <a:endParaRPr lang="en-US" sz="21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6384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ogle alphago的圖片搜尋結果">
            <a:extLst>
              <a:ext uri="{FF2B5EF4-FFF2-40B4-BE49-F238E27FC236}">
                <a16:creationId xmlns="" xmlns:a16="http://schemas.microsoft.com/office/drawing/2014/main" id="{12ACEB0D-821B-4FDB-B5B6-E02BC9C39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b="9091"/>
          <a:stretch/>
        </p:blipFill>
        <p:spPr bwMode="auto">
          <a:xfrm>
            <a:off x="100668" y="857250"/>
            <a:ext cx="8550633" cy="48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73C708-09D5-4526-98CE-94125ED7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897" y="1894910"/>
            <a:ext cx="5188832" cy="1776848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4050" dirty="0">
                <a:highlight>
                  <a:srgbClr val="FFFF00"/>
                </a:highlight>
              </a:rPr>
              <a:t> </a:t>
            </a:r>
            <a:br>
              <a:rPr lang="en-US" sz="4050" dirty="0">
                <a:highlight>
                  <a:srgbClr val="FFFF00"/>
                </a:highlight>
              </a:rPr>
            </a:br>
            <a:r>
              <a:rPr lang="en-US" sz="4050" dirty="0">
                <a:highlight>
                  <a:srgbClr val="FFFF00"/>
                </a:highlight>
              </a:rPr>
              <a:t>AlphaGo vs Deep Blue</a:t>
            </a:r>
          </a:p>
        </p:txBody>
      </p:sp>
      <p:pic>
        <p:nvPicPr>
          <p:cNvPr id="3" name="Picture 2" descr="alphago 柯潔的圖片搜尋結果">
            <a:extLst>
              <a:ext uri="{FF2B5EF4-FFF2-40B4-BE49-F238E27FC236}">
                <a16:creationId xmlns="" xmlns:a16="http://schemas.microsoft.com/office/drawing/2014/main" id="{7F429DDE-3CFF-4D81-A39D-754328A0E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25" y="3880875"/>
            <a:ext cx="2971193" cy="212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>
            <a:extLst>
              <a:ext uri="{FF2B5EF4-FFF2-40B4-BE49-F238E27FC236}">
                <a16:creationId xmlns="" xmlns:a16="http://schemas.microsoft.com/office/drawing/2014/main" id="{3593D0CF-2DC9-4F8D-9230-15DA54881E70}"/>
              </a:ext>
            </a:extLst>
          </p:cNvPr>
          <p:cNvSpPr txBox="1">
            <a:spLocks/>
          </p:cNvSpPr>
          <p:nvPr/>
        </p:nvSpPr>
        <p:spPr>
          <a:xfrm>
            <a:off x="247013" y="976256"/>
            <a:ext cx="8520600" cy="429525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0000" lnSpcReduction="10000"/>
          </a:bodyPr>
          <a:lstStyle>
            <a:lvl1pPr lvl="0" algn="l" defTabSz="457200" rtl="0" eaLnBrk="1" latinLnBrk="0" hangingPunct="1">
              <a:spcBef>
                <a:spcPts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700" dirty="0"/>
              <a:t>人工智能 </a:t>
            </a:r>
            <a:r>
              <a:rPr lang="en-US" altLang="zh-TW" sz="2700" dirty="0"/>
              <a:t>AI?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7038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A8E746-47E7-4266-881E-0DC6C88CD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00" y="1988011"/>
            <a:ext cx="2641009" cy="572700"/>
          </a:xfrm>
        </p:spPr>
        <p:txBody>
          <a:bodyPr>
            <a:normAutofit/>
          </a:bodyPr>
          <a:lstStyle/>
          <a:p>
            <a:r>
              <a:rPr lang="zh-TW" altLang="en-US" dirty="0"/>
              <a:t>智能冷氣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4C15CA-02EF-4B9E-B959-7AC76A9E0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339" y="2953632"/>
            <a:ext cx="2468162" cy="1496726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溫度感測器</a:t>
            </a:r>
            <a:endParaRPr lang="en-US" altLang="zh-TW" sz="2400" dirty="0"/>
          </a:p>
          <a:p>
            <a:endParaRPr lang="en-US" sz="2400" dirty="0"/>
          </a:p>
          <a:p>
            <a:r>
              <a:rPr lang="zh-TW" altLang="en-US" sz="2400" dirty="0"/>
              <a:t>電熱板</a:t>
            </a:r>
            <a:endParaRPr lang="en-US" sz="2400" dirty="0"/>
          </a:p>
        </p:txBody>
      </p:sp>
      <p:pic>
        <p:nvPicPr>
          <p:cNvPr id="5" name="Picture 4" descr="A circuit board&#10;&#10;Description generated with very high confidence">
            <a:extLst>
              <a:ext uri="{FF2B5EF4-FFF2-40B4-BE49-F238E27FC236}">
                <a16:creationId xmlns="" xmlns:a16="http://schemas.microsoft.com/office/drawing/2014/main" id="{C76CD03D-48C4-4CE6-B006-40B8A21FF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409" y="1988011"/>
            <a:ext cx="4983480" cy="455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93DB91-EF4E-43A5-9601-84DDE1CB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040" y="1774932"/>
            <a:ext cx="4580592" cy="572700"/>
          </a:xfrm>
        </p:spPr>
        <p:txBody>
          <a:bodyPr>
            <a:normAutofit/>
          </a:bodyPr>
          <a:lstStyle/>
          <a:p>
            <a:r>
              <a:rPr lang="zh-TW" altLang="en-US" dirty="0"/>
              <a:t>智能窗戶</a:t>
            </a:r>
            <a:endParaRPr lang="en-US" dirty="0"/>
          </a:p>
        </p:txBody>
      </p:sp>
      <p:pic>
        <p:nvPicPr>
          <p:cNvPr id="4" name="圖片 1">
            <a:extLst>
              <a:ext uri="{FF2B5EF4-FFF2-40B4-BE49-F238E27FC236}">
                <a16:creationId xmlns="" xmlns:a16="http://schemas.microsoft.com/office/drawing/2014/main" id="{36837DF8-82CF-4658-9D36-3292B6A5E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50" y="2521833"/>
            <a:ext cx="5432661" cy="361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15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BD5A9F-D045-4104-A4EF-DC9A5F0B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51" y="1254362"/>
            <a:ext cx="7886700" cy="1325563"/>
          </a:xfrm>
        </p:spPr>
        <p:txBody>
          <a:bodyPr/>
          <a:lstStyle/>
          <a:p>
            <a:r>
              <a:rPr lang="en-US" altLang="zh-HK" kern="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kern="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智能城市 </a:t>
            </a:r>
            <a:r>
              <a:rPr lang="en-US" altLang="zh-TW" kern="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-</a:t>
            </a:r>
            <a:r>
              <a:rPr lang="zh-TW" altLang="en-US" kern="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哥本哈根 </a:t>
            </a:r>
            <a:r>
              <a:rPr lang="en-US" altLang="zh-TW" kern="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(</a:t>
            </a:r>
            <a:r>
              <a:rPr lang="en-US" altLang="zh-HK" kern="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COPENHAGEN</a:t>
            </a:r>
            <a:r>
              <a:rPr lang="en-US" altLang="zh-TW" kern="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)</a:t>
            </a:r>
            <a:endParaRPr lang="en-US" dirty="0"/>
          </a:p>
        </p:txBody>
      </p:sp>
      <p:pic>
        <p:nvPicPr>
          <p:cNvPr id="4" name="Picture 2" descr="http://europe-re.com/uploads/europe/post_content_images/copenhagen-capacity-smart-city-of-the-future-3_August_2015_0.jpg">
            <a:extLst>
              <a:ext uri="{FF2B5EF4-FFF2-40B4-BE49-F238E27FC236}">
                <a16:creationId xmlns="" xmlns:a16="http://schemas.microsoft.com/office/drawing/2014/main" id="{4B1ED5EE-E33A-4A91-BE47-27CFCA1D5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45" y="2368319"/>
            <a:ext cx="5903119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4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DE4CBC96-1DA1-4BD7-9C13-C0D0AF78F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7" y="2170212"/>
            <a:ext cx="4014407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zh-TW" altLang="en-US" sz="2800" b="1" dirty="0"/>
              <a:t>願景</a:t>
            </a:r>
            <a:endParaRPr lang="en-US" altLang="zh-TW" sz="2800" b="1" dirty="0"/>
          </a:p>
          <a:p>
            <a:endParaRPr lang="zh-TW" altLang="en-US" sz="2800" b="1" dirty="0"/>
          </a:p>
          <a:p>
            <a:r>
              <a:rPr lang="zh-TW" altLang="en-US" sz="2800" b="1" dirty="0"/>
              <a:t>擁 抱 創 科，構 建 一</a:t>
            </a:r>
          </a:p>
          <a:p>
            <a:r>
              <a:rPr lang="zh-TW" altLang="en-US" sz="2800" b="1" dirty="0"/>
              <a:t>個世界聞名、經濟蓬</a:t>
            </a:r>
          </a:p>
          <a:p>
            <a:r>
              <a:rPr lang="zh-TW" altLang="en-US" sz="2800" b="1" dirty="0"/>
              <a:t>勃及優質生活的智</a:t>
            </a:r>
          </a:p>
          <a:p>
            <a:r>
              <a:rPr lang="zh-TW" altLang="en-US" sz="2800" b="1" dirty="0"/>
              <a:t>慧香港</a:t>
            </a:r>
            <a:endParaRPr lang="en-US" altLang="zh-TW" sz="2800" b="1" dirty="0"/>
          </a:p>
          <a:p>
            <a:endParaRPr lang="en-US" altLang="en-US" sz="1800" b="1" dirty="0"/>
          </a:p>
          <a:p>
            <a:r>
              <a:rPr lang="en-US" altLang="zh-TW" sz="1800" b="1" dirty="0"/>
              <a:t>12-2017</a:t>
            </a:r>
            <a:endParaRPr lang="en-US" altLang="en-US" sz="1800" b="1" dirty="0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9E9974BA-D472-4F89-A5C9-E311169B9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5" y="1620441"/>
            <a:ext cx="375166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3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標題 2">
            <a:extLst>
              <a:ext uri="{FF2B5EF4-FFF2-40B4-BE49-F238E27FC236}">
                <a16:creationId xmlns="" xmlns:a16="http://schemas.microsoft.com/office/drawing/2014/main" id="{D32D2C71-E6C0-466E-AA37-391FB32828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zh-HK" sz="15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                  </a:t>
            </a:r>
            <a:endParaRPr lang="zh-HK" altLang="en-US" sz="1500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38916" name="Picture 2" descr="http://adtellintegration.com/wp-content/uploads/2017/05/smart-cities-infrastructure-iot-wide.png">
            <a:extLst>
              <a:ext uri="{FF2B5EF4-FFF2-40B4-BE49-F238E27FC236}">
                <a16:creationId xmlns="" xmlns:a16="http://schemas.microsoft.com/office/drawing/2014/main" id="{7BBEF2DF-84D3-43EE-B203-338076476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66" y="1811498"/>
            <a:ext cx="6339716" cy="422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6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uzzorange.com/techorange/wp-content/uploads/sites/2/2017/05/476.png">
            <a:extLst>
              <a:ext uri="{FF2B5EF4-FFF2-40B4-BE49-F238E27FC236}">
                <a16:creationId xmlns="" xmlns:a16="http://schemas.microsoft.com/office/drawing/2014/main" id="{26FE173E-D92B-49BF-9EB8-70091E54C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2" r="22805" b="2331"/>
          <a:stretch/>
        </p:blipFill>
        <p:spPr bwMode="auto">
          <a:xfrm>
            <a:off x="2160025" y="1679371"/>
            <a:ext cx="3648183" cy="4637539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D9D15D-FBBD-4C04-AFD6-F4A58D7BD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548" y="3330116"/>
            <a:ext cx="2680612" cy="1604115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HK" sz="3150" dirty="0"/>
              <a:t>IoT </a:t>
            </a:r>
            <a:br>
              <a:rPr lang="en-US" altLang="zh-HK" sz="3150" dirty="0"/>
            </a:br>
            <a:r>
              <a:rPr lang="en-US" altLang="zh-HK" sz="3150" dirty="0"/>
              <a:t>(Internet of Thing) </a:t>
            </a:r>
            <a:br>
              <a:rPr lang="en-US" altLang="zh-HK" sz="3150" dirty="0"/>
            </a:br>
            <a:r>
              <a:rPr lang="zh-TW" altLang="en-US" sz="3150" dirty="0"/>
              <a:t>物聯網</a:t>
            </a:r>
            <a:r>
              <a:rPr lang="en-US" altLang="zh-HK" sz="3150" dirty="0"/>
              <a:t/>
            </a:r>
            <a:br>
              <a:rPr lang="en-US" altLang="zh-HK" sz="3150" dirty="0"/>
            </a:br>
            <a:endParaRPr lang="en-US" sz="3150" dirty="0"/>
          </a:p>
        </p:txBody>
      </p:sp>
    </p:spTree>
    <p:extLst>
      <p:ext uri="{BB962C8B-B14F-4D97-AF65-F5344CB8AC3E}">
        <p14:creationId xmlns:p14="http://schemas.microsoft.com/office/powerpoint/2010/main" val="40813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06BC8C-5290-4295-8758-545B630F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705" y="2079704"/>
            <a:ext cx="6330535" cy="572700"/>
          </a:xfrm>
        </p:spPr>
        <p:txBody>
          <a:bodyPr>
            <a:normAutofit/>
          </a:bodyPr>
          <a:lstStyle/>
          <a:p>
            <a:r>
              <a:rPr lang="en-US" altLang="zh-HK" kern="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IoT (Internet of Thing) </a:t>
            </a:r>
            <a:r>
              <a:rPr lang="zh-TW" altLang="en-US" kern="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物聯網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CEE4C3-1F33-411D-8796-43FFA4821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4705" y="2959745"/>
            <a:ext cx="5388703" cy="25623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zh-TW" altLang="en-US" sz="3000" dirty="0"/>
              <a:t>感測器 </a:t>
            </a:r>
            <a:endParaRPr lang="en-US" altLang="zh-TW" sz="3000" dirty="0"/>
          </a:p>
          <a:p>
            <a:pPr>
              <a:buFont typeface="Arial" panose="020B0604020202020204" pitchFamily="34" charset="0"/>
              <a:buAutoNum type="arabicPeriod"/>
            </a:pPr>
            <a:endParaRPr lang="en-US" altLang="zh-TW" sz="3000" dirty="0"/>
          </a:p>
          <a:p>
            <a:pPr>
              <a:buFont typeface="Arial" panose="020B0604020202020204" pitchFamily="34" charset="0"/>
              <a:buAutoNum type="arabicPeriod"/>
            </a:pPr>
            <a:r>
              <a:rPr lang="zh-TW" altLang="en-US" sz="3000" dirty="0"/>
              <a:t>實時</a:t>
            </a:r>
            <a:endParaRPr lang="en-US" altLang="zh-TW" sz="3000" dirty="0"/>
          </a:p>
          <a:p>
            <a:pPr>
              <a:buFont typeface="Arial" panose="020B0604020202020204" pitchFamily="34" charset="0"/>
              <a:buAutoNum type="arabicPeriod"/>
            </a:pPr>
            <a:endParaRPr lang="en-US" altLang="zh-TW" sz="3000" dirty="0"/>
          </a:p>
          <a:p>
            <a:pPr>
              <a:buFont typeface="Arial" panose="020B0604020202020204" pitchFamily="34" charset="0"/>
              <a:buAutoNum type="arabicPeriod"/>
            </a:pPr>
            <a:r>
              <a:rPr lang="zh-TW" altLang="en-US" sz="3000" dirty="0"/>
              <a:t>高速及穩定的網絡</a:t>
            </a:r>
            <a:endParaRPr lang="en-US" alt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580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C2068A-F7C0-4954-984C-87BDB45A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136" y="3090195"/>
            <a:ext cx="4801735" cy="1148668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齊來做一盞智能</a:t>
            </a:r>
            <a:r>
              <a:rPr lang="zh-TW" altLang="en-US" sz="3600" dirty="0" smtClean="0"/>
              <a:t>燈</a:t>
            </a:r>
            <a:r>
              <a:rPr lang="en-US" altLang="zh-TW" sz="3600" dirty="0" smtClean="0"/>
              <a:t>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27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A8E746-47E7-4266-881E-0DC6C88CD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952" y="2090201"/>
            <a:ext cx="5722536" cy="572700"/>
          </a:xfrm>
        </p:spPr>
        <p:txBody>
          <a:bodyPr>
            <a:normAutofit/>
          </a:bodyPr>
          <a:lstStyle/>
          <a:p>
            <a:r>
              <a:rPr lang="zh-TW" altLang="en-US" dirty="0"/>
              <a:t>智能燈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4C15CA-02EF-4B9E-B959-7AC76A9E0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664" y="2855478"/>
            <a:ext cx="3025036" cy="3262500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距離感測器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光感測器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觸碰感測器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蜂鳴器</a:t>
            </a:r>
            <a:endParaRPr lang="en-US" sz="2400" dirty="0"/>
          </a:p>
        </p:txBody>
      </p:sp>
      <p:pic>
        <p:nvPicPr>
          <p:cNvPr id="5" name="Picture 4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72C645B6-3415-4507-97AA-F02A0FEE6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635" y="1467856"/>
            <a:ext cx="2283479" cy="473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7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ding的圖片搜尋結果">
            <a:extLst>
              <a:ext uri="{FF2B5EF4-FFF2-40B4-BE49-F238E27FC236}">
                <a16:creationId xmlns="" xmlns:a16="http://schemas.microsoft.com/office/drawing/2014/main" id="{5A1D529B-BDA2-45D9-BD98-BAC627053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0" r="44900" b="8974"/>
          <a:stretch/>
        </p:blipFill>
        <p:spPr bwMode="auto">
          <a:xfrm>
            <a:off x="272668" y="1764792"/>
            <a:ext cx="2684882" cy="3412999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032EF2-C595-4418-A1FF-A2B9E22D0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608" y="2134537"/>
            <a:ext cx="2915879" cy="1779126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zh-TW" altLang="en-US" sz="4050" dirty="0"/>
              <a:t>編程 </a:t>
            </a:r>
            <a:r>
              <a:rPr lang="en-US" altLang="zh-TW" sz="4050" dirty="0"/>
              <a:t>Coding</a:t>
            </a:r>
            <a:endParaRPr lang="en-US" sz="4050" dirty="0"/>
          </a:p>
        </p:txBody>
      </p:sp>
    </p:spTree>
    <p:extLst>
      <p:ext uri="{BB962C8B-B14F-4D97-AF65-F5344CB8AC3E}">
        <p14:creationId xmlns:p14="http://schemas.microsoft.com/office/powerpoint/2010/main" val="13298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ockly 1.jpg">
            <a:extLst>
              <a:ext uri="{FF2B5EF4-FFF2-40B4-BE49-F238E27FC236}">
                <a16:creationId xmlns="" xmlns:a16="http://schemas.microsoft.com/office/drawing/2014/main" id="{C96FA950-812D-40AA-8BF0-0507DCB1F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" r="-1" b="4743"/>
          <a:stretch/>
        </p:blipFill>
        <p:spPr bwMode="auto">
          <a:xfrm>
            <a:off x="931752" y="1801861"/>
            <a:ext cx="2097529" cy="24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D580C7-8255-443E-9733-AA1E0250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965" y="2117403"/>
            <a:ext cx="3307538" cy="1775669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zh-TW" altLang="en-US" sz="4050"/>
              <a:t>編程 </a:t>
            </a:r>
            <a:r>
              <a:rPr lang="en-US" altLang="zh-TW" sz="4050"/>
              <a:t>Coding (Scratch, Blockly ….)</a:t>
            </a:r>
            <a:endParaRPr lang="en-US" sz="4050"/>
          </a:p>
        </p:txBody>
      </p:sp>
      <p:pic>
        <p:nvPicPr>
          <p:cNvPr id="4" name="Picture 6" descr="blockly的圖片搜尋結果">
            <a:extLst>
              <a:ext uri="{FF2B5EF4-FFF2-40B4-BE49-F238E27FC236}">
                <a16:creationId xmlns="" xmlns:a16="http://schemas.microsoft.com/office/drawing/2014/main" id="{611B870A-A837-4F97-8216-C2422CD83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74" y="4228924"/>
            <a:ext cx="2321719" cy="166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6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icon fra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licon frame" id="{F854B994-3FA4-4A15-9B6E-047D3A4AAFB2}" vid="{EAD5AAA0-9FA6-4AC7-B58F-C342FFF26C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Silicon frame</Template>
  <TotalTime>78</TotalTime>
  <Words>326</Words>
  <Application>Microsoft Office PowerPoint</Application>
  <PresentationFormat>如螢幕大小 (4:3)</PresentationFormat>
  <Paragraphs>97</Paragraphs>
  <Slides>23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0" baseType="lpstr">
      <vt:lpstr>新細明體</vt:lpstr>
      <vt:lpstr>Arial</vt:lpstr>
      <vt:lpstr>Calibri</vt:lpstr>
      <vt:lpstr>Calibri Light</vt:lpstr>
      <vt:lpstr>Wingdings</vt:lpstr>
      <vt:lpstr>Wingdings 3</vt:lpstr>
      <vt:lpstr>Silicon frame</vt:lpstr>
      <vt:lpstr>智能城市ABC:   A.I., Big Data, &amp; Cloud</vt:lpstr>
      <vt:lpstr>  AlphaGo vs Deep Blue</vt:lpstr>
      <vt:lpstr>                   </vt:lpstr>
      <vt:lpstr>IoT  (Internet of Thing)  物聯網 </vt:lpstr>
      <vt:lpstr>IoT (Internet of Thing) 物聯網</vt:lpstr>
      <vt:lpstr>齊來做一盞智能燈!</vt:lpstr>
      <vt:lpstr>智能燈</vt:lpstr>
      <vt:lpstr>編程 Coding</vt:lpstr>
      <vt:lpstr>編程 Coding (Scratch, Blockly ….)</vt:lpstr>
      <vt:lpstr>感測器 (Sensors)可跟Arduino 連接</vt:lpstr>
      <vt:lpstr>手機有多少個感測器?</vt:lpstr>
      <vt:lpstr>PowerPoint 簡報</vt:lpstr>
      <vt:lpstr>PowerPoint 簡報</vt:lpstr>
      <vt:lpstr>實時(Real Time)</vt:lpstr>
      <vt:lpstr>機器對機器 (M2M)</vt:lpstr>
      <vt:lpstr>高速流動網絡</vt:lpstr>
      <vt:lpstr>智能家居 ABC</vt:lpstr>
      <vt:lpstr>智能電錶監測 </vt:lpstr>
      <vt:lpstr>用電量 </vt:lpstr>
      <vt:lpstr>智能冷氣</vt:lpstr>
      <vt:lpstr>智能窗戶</vt:lpstr>
      <vt:lpstr> 智能城市 - 哥本哈根 (COPENHAGEN)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Kwan</dc:creator>
  <cp:lastModifiedBy>silashung</cp:lastModifiedBy>
  <cp:revision>16</cp:revision>
  <dcterms:created xsi:type="dcterms:W3CDTF">2018-02-08T09:38:44Z</dcterms:created>
  <dcterms:modified xsi:type="dcterms:W3CDTF">2018-02-09T08:31:32Z</dcterms:modified>
</cp:coreProperties>
</file>